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7"/>
  </p:notesMasterIdLst>
  <p:sldIdLst>
    <p:sldId id="256" r:id="rId2"/>
    <p:sldId id="257" r:id="rId3"/>
    <p:sldId id="333" r:id="rId4"/>
    <p:sldId id="258" r:id="rId5"/>
    <p:sldId id="265" r:id="rId6"/>
    <p:sldId id="266" r:id="rId7"/>
    <p:sldId id="264" r:id="rId8"/>
    <p:sldId id="268" r:id="rId9"/>
    <p:sldId id="269" r:id="rId10"/>
    <p:sldId id="270" r:id="rId11"/>
    <p:sldId id="272" r:id="rId12"/>
    <p:sldId id="274" r:id="rId13"/>
    <p:sldId id="273" r:id="rId14"/>
    <p:sldId id="275" r:id="rId15"/>
    <p:sldId id="276" r:id="rId16"/>
    <p:sldId id="277" r:id="rId17"/>
    <p:sldId id="318" r:id="rId18"/>
    <p:sldId id="293" r:id="rId19"/>
    <p:sldId id="294" r:id="rId20"/>
    <p:sldId id="334" r:id="rId21"/>
    <p:sldId id="335" r:id="rId22"/>
    <p:sldId id="336" r:id="rId23"/>
    <p:sldId id="295" r:id="rId24"/>
    <p:sldId id="292" r:id="rId25"/>
    <p:sldId id="285" r:id="rId26"/>
    <p:sldId id="286" r:id="rId27"/>
    <p:sldId id="260" r:id="rId28"/>
    <p:sldId id="288" r:id="rId29"/>
    <p:sldId id="298" r:id="rId30"/>
    <p:sldId id="299" r:id="rId31"/>
    <p:sldId id="289" r:id="rId32"/>
    <p:sldId id="290" r:id="rId33"/>
    <p:sldId id="291" r:id="rId34"/>
    <p:sldId id="300" r:id="rId35"/>
    <p:sldId id="305" r:id="rId36"/>
    <p:sldId id="306" r:id="rId37"/>
    <p:sldId id="327" r:id="rId38"/>
    <p:sldId id="328" r:id="rId39"/>
    <p:sldId id="329" r:id="rId40"/>
    <p:sldId id="330" r:id="rId41"/>
    <p:sldId id="283" r:id="rId42"/>
    <p:sldId id="309" r:id="rId43"/>
    <p:sldId id="310" r:id="rId44"/>
    <p:sldId id="319" r:id="rId45"/>
    <p:sldId id="320" r:id="rId46"/>
    <p:sldId id="324" r:id="rId47"/>
    <p:sldId id="325" r:id="rId48"/>
    <p:sldId id="326" r:id="rId49"/>
    <p:sldId id="317" r:id="rId50"/>
    <p:sldId id="321" r:id="rId51"/>
    <p:sldId id="322" r:id="rId52"/>
    <p:sldId id="267" r:id="rId53"/>
    <p:sldId id="323" r:id="rId54"/>
    <p:sldId id="331" r:id="rId55"/>
    <p:sldId id="332"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86"/>
    <p:restoredTop sz="94830"/>
  </p:normalViewPr>
  <p:slideViewPr>
    <p:cSldViewPr snapToGrid="0" snapToObjects="1">
      <p:cViewPr>
        <p:scale>
          <a:sx n="75" d="100"/>
          <a:sy n="75" d="100"/>
        </p:scale>
        <p:origin x="2304" y="8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notesMaster" Target="notesMasters/notesMaster1.xml"/><Relationship Id="rId58" Type="http://schemas.openxmlformats.org/officeDocument/2006/relationships/presProps" Target="presProps.xml"/><Relationship Id="rId59" Type="http://schemas.openxmlformats.org/officeDocument/2006/relationships/viewProps" Target="view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heme" Target="theme/theme1.xml"/><Relationship Id="rId6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70.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tiff>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CADAFC-323A-2743-916F-AC77FC9E6769}" type="datetimeFigureOut">
              <a:rPr lang="en-US" smtClean="0"/>
              <a:t>3/26/17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022D7B-AB41-7549-A176-924FFF4437EB}" type="slidenum">
              <a:rPr lang="en-US" smtClean="0"/>
              <a:t>‹#›</a:t>
            </a:fld>
            <a:endParaRPr lang="en-US"/>
          </a:p>
        </p:txBody>
      </p:sp>
    </p:spTree>
    <p:extLst>
      <p:ext uri="{BB962C8B-B14F-4D97-AF65-F5344CB8AC3E}">
        <p14:creationId xmlns:p14="http://schemas.microsoft.com/office/powerpoint/2010/main" val="1615244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1</a:t>
            </a:fld>
            <a:endParaRPr lang="en-US"/>
          </a:p>
        </p:txBody>
      </p:sp>
    </p:spTree>
    <p:extLst>
      <p:ext uri="{BB962C8B-B14F-4D97-AF65-F5344CB8AC3E}">
        <p14:creationId xmlns:p14="http://schemas.microsoft.com/office/powerpoint/2010/main" val="9916329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10</a:t>
            </a:fld>
            <a:endParaRPr lang="en-US"/>
          </a:p>
        </p:txBody>
      </p:sp>
    </p:spTree>
    <p:extLst>
      <p:ext uri="{BB962C8B-B14F-4D97-AF65-F5344CB8AC3E}">
        <p14:creationId xmlns:p14="http://schemas.microsoft.com/office/powerpoint/2010/main" val="17910602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11</a:t>
            </a:fld>
            <a:endParaRPr lang="en-US"/>
          </a:p>
        </p:txBody>
      </p:sp>
    </p:spTree>
    <p:extLst>
      <p:ext uri="{BB962C8B-B14F-4D97-AF65-F5344CB8AC3E}">
        <p14:creationId xmlns:p14="http://schemas.microsoft.com/office/powerpoint/2010/main" val="13329416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12</a:t>
            </a:fld>
            <a:endParaRPr lang="en-US"/>
          </a:p>
        </p:txBody>
      </p:sp>
    </p:spTree>
    <p:extLst>
      <p:ext uri="{BB962C8B-B14F-4D97-AF65-F5344CB8AC3E}">
        <p14:creationId xmlns:p14="http://schemas.microsoft.com/office/powerpoint/2010/main" val="5232967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13</a:t>
            </a:fld>
            <a:endParaRPr lang="en-US"/>
          </a:p>
        </p:txBody>
      </p:sp>
    </p:spTree>
    <p:extLst>
      <p:ext uri="{BB962C8B-B14F-4D97-AF65-F5344CB8AC3E}">
        <p14:creationId xmlns:p14="http://schemas.microsoft.com/office/powerpoint/2010/main" val="2013947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14</a:t>
            </a:fld>
            <a:endParaRPr lang="en-US"/>
          </a:p>
        </p:txBody>
      </p:sp>
    </p:spTree>
    <p:extLst>
      <p:ext uri="{BB962C8B-B14F-4D97-AF65-F5344CB8AC3E}">
        <p14:creationId xmlns:p14="http://schemas.microsoft.com/office/powerpoint/2010/main" val="2570075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15</a:t>
            </a:fld>
            <a:endParaRPr lang="en-US"/>
          </a:p>
        </p:txBody>
      </p:sp>
    </p:spTree>
    <p:extLst>
      <p:ext uri="{BB962C8B-B14F-4D97-AF65-F5344CB8AC3E}">
        <p14:creationId xmlns:p14="http://schemas.microsoft.com/office/powerpoint/2010/main" val="21112604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16</a:t>
            </a:fld>
            <a:endParaRPr lang="en-US"/>
          </a:p>
        </p:txBody>
      </p:sp>
    </p:spTree>
    <p:extLst>
      <p:ext uri="{BB962C8B-B14F-4D97-AF65-F5344CB8AC3E}">
        <p14:creationId xmlns:p14="http://schemas.microsoft.com/office/powerpoint/2010/main" val="11582041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17</a:t>
            </a:fld>
            <a:endParaRPr lang="en-US"/>
          </a:p>
        </p:txBody>
      </p:sp>
    </p:spTree>
    <p:extLst>
      <p:ext uri="{BB962C8B-B14F-4D97-AF65-F5344CB8AC3E}">
        <p14:creationId xmlns:p14="http://schemas.microsoft.com/office/powerpoint/2010/main" val="20907665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18</a:t>
            </a:fld>
            <a:endParaRPr lang="en-US"/>
          </a:p>
        </p:txBody>
      </p:sp>
    </p:spTree>
    <p:extLst>
      <p:ext uri="{BB962C8B-B14F-4D97-AF65-F5344CB8AC3E}">
        <p14:creationId xmlns:p14="http://schemas.microsoft.com/office/powerpoint/2010/main" val="12181617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19</a:t>
            </a:fld>
            <a:endParaRPr lang="en-US"/>
          </a:p>
        </p:txBody>
      </p:sp>
    </p:spTree>
    <p:extLst>
      <p:ext uri="{BB962C8B-B14F-4D97-AF65-F5344CB8AC3E}">
        <p14:creationId xmlns:p14="http://schemas.microsoft.com/office/powerpoint/2010/main" val="1321971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2</a:t>
            </a:fld>
            <a:endParaRPr lang="en-US"/>
          </a:p>
        </p:txBody>
      </p:sp>
    </p:spTree>
    <p:extLst>
      <p:ext uri="{BB962C8B-B14F-4D97-AF65-F5344CB8AC3E}">
        <p14:creationId xmlns:p14="http://schemas.microsoft.com/office/powerpoint/2010/main" val="3217652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20</a:t>
            </a:fld>
            <a:endParaRPr lang="en-US"/>
          </a:p>
        </p:txBody>
      </p:sp>
    </p:spTree>
    <p:extLst>
      <p:ext uri="{BB962C8B-B14F-4D97-AF65-F5344CB8AC3E}">
        <p14:creationId xmlns:p14="http://schemas.microsoft.com/office/powerpoint/2010/main" val="195396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21</a:t>
            </a:fld>
            <a:endParaRPr lang="en-US"/>
          </a:p>
        </p:txBody>
      </p:sp>
    </p:spTree>
    <p:extLst>
      <p:ext uri="{BB962C8B-B14F-4D97-AF65-F5344CB8AC3E}">
        <p14:creationId xmlns:p14="http://schemas.microsoft.com/office/powerpoint/2010/main" val="10683658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22</a:t>
            </a:fld>
            <a:endParaRPr lang="en-US"/>
          </a:p>
        </p:txBody>
      </p:sp>
    </p:spTree>
    <p:extLst>
      <p:ext uri="{BB962C8B-B14F-4D97-AF65-F5344CB8AC3E}">
        <p14:creationId xmlns:p14="http://schemas.microsoft.com/office/powerpoint/2010/main" val="4052110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www.onmyphd.com</a:t>
            </a:r>
            <a:r>
              <a:rPr lang="en-US" dirty="0" smtClean="0"/>
              <a:t>/?p=</a:t>
            </a:r>
            <a:r>
              <a:rPr lang="en-US" dirty="0" err="1" smtClean="0"/>
              <a:t>gradient.descent</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23</a:t>
            </a:fld>
            <a:endParaRPr lang="en-US"/>
          </a:p>
        </p:txBody>
      </p:sp>
    </p:spTree>
    <p:extLst>
      <p:ext uri="{BB962C8B-B14F-4D97-AF65-F5344CB8AC3E}">
        <p14:creationId xmlns:p14="http://schemas.microsoft.com/office/powerpoint/2010/main" val="5723114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24</a:t>
            </a:fld>
            <a:endParaRPr lang="en-US"/>
          </a:p>
        </p:txBody>
      </p:sp>
    </p:spTree>
    <p:extLst>
      <p:ext uri="{BB962C8B-B14F-4D97-AF65-F5344CB8AC3E}">
        <p14:creationId xmlns:p14="http://schemas.microsoft.com/office/powerpoint/2010/main" val="3444669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25</a:t>
            </a:fld>
            <a:endParaRPr lang="en-US"/>
          </a:p>
        </p:txBody>
      </p:sp>
    </p:spTree>
    <p:extLst>
      <p:ext uri="{BB962C8B-B14F-4D97-AF65-F5344CB8AC3E}">
        <p14:creationId xmlns:p14="http://schemas.microsoft.com/office/powerpoint/2010/main" val="10804699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26</a:t>
            </a:fld>
            <a:endParaRPr lang="en-US"/>
          </a:p>
        </p:txBody>
      </p:sp>
    </p:spTree>
    <p:extLst>
      <p:ext uri="{BB962C8B-B14F-4D97-AF65-F5344CB8AC3E}">
        <p14:creationId xmlns:p14="http://schemas.microsoft.com/office/powerpoint/2010/main" val="8991131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27</a:t>
            </a:fld>
            <a:endParaRPr lang="en-US"/>
          </a:p>
        </p:txBody>
      </p:sp>
    </p:spTree>
    <p:extLst>
      <p:ext uri="{BB962C8B-B14F-4D97-AF65-F5344CB8AC3E}">
        <p14:creationId xmlns:p14="http://schemas.microsoft.com/office/powerpoint/2010/main" val="4166186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28</a:t>
            </a:fld>
            <a:endParaRPr lang="en-US"/>
          </a:p>
        </p:txBody>
      </p:sp>
    </p:spTree>
    <p:extLst>
      <p:ext uri="{BB962C8B-B14F-4D97-AF65-F5344CB8AC3E}">
        <p14:creationId xmlns:p14="http://schemas.microsoft.com/office/powerpoint/2010/main" val="2015119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29</a:t>
            </a:fld>
            <a:endParaRPr lang="en-US"/>
          </a:p>
        </p:txBody>
      </p:sp>
    </p:spTree>
    <p:extLst>
      <p:ext uri="{BB962C8B-B14F-4D97-AF65-F5344CB8AC3E}">
        <p14:creationId xmlns:p14="http://schemas.microsoft.com/office/powerpoint/2010/main" val="5725255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3</a:t>
            </a:fld>
            <a:endParaRPr lang="en-US"/>
          </a:p>
        </p:txBody>
      </p:sp>
    </p:spTree>
    <p:extLst>
      <p:ext uri="{BB962C8B-B14F-4D97-AF65-F5344CB8AC3E}">
        <p14:creationId xmlns:p14="http://schemas.microsoft.com/office/powerpoint/2010/main" val="12652034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30</a:t>
            </a:fld>
            <a:endParaRPr lang="en-US"/>
          </a:p>
        </p:txBody>
      </p:sp>
    </p:spTree>
    <p:extLst>
      <p:ext uri="{BB962C8B-B14F-4D97-AF65-F5344CB8AC3E}">
        <p14:creationId xmlns:p14="http://schemas.microsoft.com/office/powerpoint/2010/main" val="9223281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31</a:t>
            </a:fld>
            <a:endParaRPr lang="en-US"/>
          </a:p>
        </p:txBody>
      </p:sp>
    </p:spTree>
    <p:extLst>
      <p:ext uri="{BB962C8B-B14F-4D97-AF65-F5344CB8AC3E}">
        <p14:creationId xmlns:p14="http://schemas.microsoft.com/office/powerpoint/2010/main" val="20893251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32</a:t>
            </a:fld>
            <a:endParaRPr lang="en-US"/>
          </a:p>
        </p:txBody>
      </p:sp>
    </p:spTree>
    <p:extLst>
      <p:ext uri="{BB962C8B-B14F-4D97-AF65-F5344CB8AC3E}">
        <p14:creationId xmlns:p14="http://schemas.microsoft.com/office/powerpoint/2010/main" val="16781178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33</a:t>
            </a:fld>
            <a:endParaRPr lang="en-US"/>
          </a:p>
        </p:txBody>
      </p:sp>
    </p:spTree>
    <p:extLst>
      <p:ext uri="{BB962C8B-B14F-4D97-AF65-F5344CB8AC3E}">
        <p14:creationId xmlns:p14="http://schemas.microsoft.com/office/powerpoint/2010/main" val="1291096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34</a:t>
            </a:fld>
            <a:endParaRPr lang="en-US"/>
          </a:p>
        </p:txBody>
      </p:sp>
    </p:spTree>
    <p:extLst>
      <p:ext uri="{BB962C8B-B14F-4D97-AF65-F5344CB8AC3E}">
        <p14:creationId xmlns:p14="http://schemas.microsoft.com/office/powerpoint/2010/main" val="6937705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35</a:t>
            </a:fld>
            <a:endParaRPr lang="en-US"/>
          </a:p>
        </p:txBody>
      </p:sp>
    </p:spTree>
    <p:extLst>
      <p:ext uri="{BB962C8B-B14F-4D97-AF65-F5344CB8AC3E}">
        <p14:creationId xmlns:p14="http://schemas.microsoft.com/office/powerpoint/2010/main" val="2637049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a:t>
            </a:r>
            <a:r>
              <a:rPr lang="en-US" baseline="0" dirty="0" smtClean="0"/>
              <a:t> u = 4 Ha: u != 4</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36</a:t>
            </a:fld>
            <a:endParaRPr lang="en-US"/>
          </a:p>
        </p:txBody>
      </p:sp>
    </p:spTree>
    <p:extLst>
      <p:ext uri="{BB962C8B-B14F-4D97-AF65-F5344CB8AC3E}">
        <p14:creationId xmlns:p14="http://schemas.microsoft.com/office/powerpoint/2010/main" val="18699715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37</a:t>
            </a:fld>
            <a:endParaRPr lang="en-US"/>
          </a:p>
        </p:txBody>
      </p:sp>
    </p:spTree>
    <p:extLst>
      <p:ext uri="{BB962C8B-B14F-4D97-AF65-F5344CB8AC3E}">
        <p14:creationId xmlns:p14="http://schemas.microsoft.com/office/powerpoint/2010/main" val="138872262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38</a:t>
            </a:fld>
            <a:endParaRPr lang="en-US"/>
          </a:p>
        </p:txBody>
      </p:sp>
    </p:spTree>
    <p:extLst>
      <p:ext uri="{BB962C8B-B14F-4D97-AF65-F5344CB8AC3E}">
        <p14:creationId xmlns:p14="http://schemas.microsoft.com/office/powerpoint/2010/main" val="907490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39</a:t>
            </a:fld>
            <a:endParaRPr lang="en-US"/>
          </a:p>
        </p:txBody>
      </p:sp>
    </p:spTree>
    <p:extLst>
      <p:ext uri="{BB962C8B-B14F-4D97-AF65-F5344CB8AC3E}">
        <p14:creationId xmlns:p14="http://schemas.microsoft.com/office/powerpoint/2010/main" val="1686587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4</a:t>
            </a:fld>
            <a:endParaRPr lang="en-US"/>
          </a:p>
        </p:txBody>
      </p:sp>
    </p:spTree>
    <p:extLst>
      <p:ext uri="{BB962C8B-B14F-4D97-AF65-F5344CB8AC3E}">
        <p14:creationId xmlns:p14="http://schemas.microsoft.com/office/powerpoint/2010/main" val="18553826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40</a:t>
            </a:fld>
            <a:endParaRPr lang="en-US"/>
          </a:p>
        </p:txBody>
      </p:sp>
    </p:spTree>
    <p:extLst>
      <p:ext uri="{BB962C8B-B14F-4D97-AF65-F5344CB8AC3E}">
        <p14:creationId xmlns:p14="http://schemas.microsoft.com/office/powerpoint/2010/main" val="74846715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41</a:t>
            </a:fld>
            <a:endParaRPr lang="en-US"/>
          </a:p>
        </p:txBody>
      </p:sp>
    </p:spTree>
    <p:extLst>
      <p:ext uri="{BB962C8B-B14F-4D97-AF65-F5344CB8AC3E}">
        <p14:creationId xmlns:p14="http://schemas.microsoft.com/office/powerpoint/2010/main" val="8284537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42</a:t>
            </a:fld>
            <a:endParaRPr lang="en-US"/>
          </a:p>
        </p:txBody>
      </p:sp>
    </p:spTree>
    <p:extLst>
      <p:ext uri="{BB962C8B-B14F-4D97-AF65-F5344CB8AC3E}">
        <p14:creationId xmlns:p14="http://schemas.microsoft.com/office/powerpoint/2010/main" val="50975573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43</a:t>
            </a:fld>
            <a:endParaRPr lang="en-US"/>
          </a:p>
        </p:txBody>
      </p:sp>
    </p:spTree>
    <p:extLst>
      <p:ext uri="{BB962C8B-B14F-4D97-AF65-F5344CB8AC3E}">
        <p14:creationId xmlns:p14="http://schemas.microsoft.com/office/powerpoint/2010/main" val="10924485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44</a:t>
            </a:fld>
            <a:endParaRPr lang="en-US"/>
          </a:p>
        </p:txBody>
      </p:sp>
    </p:spTree>
    <p:extLst>
      <p:ext uri="{BB962C8B-B14F-4D97-AF65-F5344CB8AC3E}">
        <p14:creationId xmlns:p14="http://schemas.microsoft.com/office/powerpoint/2010/main" val="34486423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45</a:t>
            </a:fld>
            <a:endParaRPr lang="en-US"/>
          </a:p>
        </p:txBody>
      </p:sp>
    </p:spTree>
    <p:extLst>
      <p:ext uri="{BB962C8B-B14F-4D97-AF65-F5344CB8AC3E}">
        <p14:creationId xmlns:p14="http://schemas.microsoft.com/office/powerpoint/2010/main" val="16363494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46</a:t>
            </a:fld>
            <a:endParaRPr lang="en-US"/>
          </a:p>
        </p:txBody>
      </p:sp>
    </p:spTree>
    <p:extLst>
      <p:ext uri="{BB962C8B-B14F-4D97-AF65-F5344CB8AC3E}">
        <p14:creationId xmlns:p14="http://schemas.microsoft.com/office/powerpoint/2010/main" val="7364231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47</a:t>
            </a:fld>
            <a:endParaRPr lang="en-US"/>
          </a:p>
        </p:txBody>
      </p:sp>
    </p:spTree>
    <p:extLst>
      <p:ext uri="{BB962C8B-B14F-4D97-AF65-F5344CB8AC3E}">
        <p14:creationId xmlns:p14="http://schemas.microsoft.com/office/powerpoint/2010/main" val="27907015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48</a:t>
            </a:fld>
            <a:endParaRPr lang="en-US"/>
          </a:p>
        </p:txBody>
      </p:sp>
    </p:spTree>
    <p:extLst>
      <p:ext uri="{BB962C8B-B14F-4D97-AF65-F5344CB8AC3E}">
        <p14:creationId xmlns:p14="http://schemas.microsoft.com/office/powerpoint/2010/main" val="68737500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49</a:t>
            </a:fld>
            <a:endParaRPr lang="en-US"/>
          </a:p>
        </p:txBody>
      </p:sp>
    </p:spTree>
    <p:extLst>
      <p:ext uri="{BB962C8B-B14F-4D97-AF65-F5344CB8AC3E}">
        <p14:creationId xmlns:p14="http://schemas.microsoft.com/office/powerpoint/2010/main" val="7879870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5</a:t>
            </a:fld>
            <a:endParaRPr lang="en-US"/>
          </a:p>
        </p:txBody>
      </p:sp>
    </p:spTree>
    <p:extLst>
      <p:ext uri="{BB962C8B-B14F-4D97-AF65-F5344CB8AC3E}">
        <p14:creationId xmlns:p14="http://schemas.microsoft.com/office/powerpoint/2010/main" val="193732831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50</a:t>
            </a:fld>
            <a:endParaRPr lang="en-US"/>
          </a:p>
        </p:txBody>
      </p:sp>
    </p:spTree>
    <p:extLst>
      <p:ext uri="{BB962C8B-B14F-4D97-AF65-F5344CB8AC3E}">
        <p14:creationId xmlns:p14="http://schemas.microsoft.com/office/powerpoint/2010/main" val="69287875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51</a:t>
            </a:fld>
            <a:endParaRPr lang="en-US"/>
          </a:p>
        </p:txBody>
      </p:sp>
    </p:spTree>
    <p:extLst>
      <p:ext uri="{BB962C8B-B14F-4D97-AF65-F5344CB8AC3E}">
        <p14:creationId xmlns:p14="http://schemas.microsoft.com/office/powerpoint/2010/main" val="170018705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52</a:t>
            </a:fld>
            <a:endParaRPr lang="en-US"/>
          </a:p>
        </p:txBody>
      </p:sp>
    </p:spTree>
    <p:extLst>
      <p:ext uri="{BB962C8B-B14F-4D97-AF65-F5344CB8AC3E}">
        <p14:creationId xmlns:p14="http://schemas.microsoft.com/office/powerpoint/2010/main" val="115778558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53</a:t>
            </a:fld>
            <a:endParaRPr lang="en-US"/>
          </a:p>
        </p:txBody>
      </p:sp>
    </p:spTree>
    <p:extLst>
      <p:ext uri="{BB962C8B-B14F-4D97-AF65-F5344CB8AC3E}">
        <p14:creationId xmlns:p14="http://schemas.microsoft.com/office/powerpoint/2010/main" val="8486810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 u &lt;= 10 Ha: u &gt; 10</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54</a:t>
            </a:fld>
            <a:endParaRPr lang="en-US"/>
          </a:p>
        </p:txBody>
      </p:sp>
    </p:spTree>
    <p:extLst>
      <p:ext uri="{BB962C8B-B14F-4D97-AF65-F5344CB8AC3E}">
        <p14:creationId xmlns:p14="http://schemas.microsoft.com/office/powerpoint/2010/main" val="61154187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 u &lt;= 10 Ha: u &gt; 10</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55</a:t>
            </a:fld>
            <a:endParaRPr lang="en-US"/>
          </a:p>
        </p:txBody>
      </p:sp>
    </p:spTree>
    <p:extLst>
      <p:ext uri="{BB962C8B-B14F-4D97-AF65-F5344CB8AC3E}">
        <p14:creationId xmlns:p14="http://schemas.microsoft.com/office/powerpoint/2010/main" val="1233759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6</a:t>
            </a:fld>
            <a:endParaRPr lang="en-US"/>
          </a:p>
        </p:txBody>
      </p:sp>
    </p:spTree>
    <p:extLst>
      <p:ext uri="{BB962C8B-B14F-4D97-AF65-F5344CB8AC3E}">
        <p14:creationId xmlns:p14="http://schemas.microsoft.com/office/powerpoint/2010/main" val="7778770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7</a:t>
            </a:fld>
            <a:endParaRPr lang="en-US"/>
          </a:p>
        </p:txBody>
      </p:sp>
    </p:spTree>
    <p:extLst>
      <p:ext uri="{BB962C8B-B14F-4D97-AF65-F5344CB8AC3E}">
        <p14:creationId xmlns:p14="http://schemas.microsoft.com/office/powerpoint/2010/main" val="6424907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8</a:t>
            </a:fld>
            <a:endParaRPr lang="en-US"/>
          </a:p>
        </p:txBody>
      </p:sp>
    </p:spTree>
    <p:extLst>
      <p:ext uri="{BB962C8B-B14F-4D97-AF65-F5344CB8AC3E}">
        <p14:creationId xmlns:p14="http://schemas.microsoft.com/office/powerpoint/2010/main" val="21397116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London</a:t>
            </a:r>
            <a:endParaRPr lang="en-US" dirty="0"/>
          </a:p>
        </p:txBody>
      </p:sp>
      <p:sp>
        <p:nvSpPr>
          <p:cNvPr id="4" name="Slide Number Placeholder 3"/>
          <p:cNvSpPr>
            <a:spLocks noGrp="1"/>
          </p:cNvSpPr>
          <p:nvPr>
            <p:ph type="sldNum" sz="quarter" idx="10"/>
          </p:nvPr>
        </p:nvSpPr>
        <p:spPr/>
        <p:txBody>
          <a:bodyPr/>
          <a:lstStyle/>
          <a:p>
            <a:fld id="{76022D7B-AB41-7549-A176-924FFF4437EB}" type="slidenum">
              <a:rPr lang="en-US" smtClean="0"/>
              <a:t>9</a:t>
            </a:fld>
            <a:endParaRPr lang="en-US"/>
          </a:p>
        </p:txBody>
      </p:sp>
    </p:spTree>
    <p:extLst>
      <p:ext uri="{BB962C8B-B14F-4D97-AF65-F5344CB8AC3E}">
        <p14:creationId xmlns:p14="http://schemas.microsoft.com/office/powerpoint/2010/main" val="12236019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3C93D5D-2745-A04F-AF4B-012EF6F99D82}"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5FA82A-C916-AE4B-862F-019CA176E13A}" type="slidenum">
              <a:rPr lang="en-US" smtClean="0"/>
              <a:t>‹#›</a:t>
            </a:fld>
            <a:endParaRPr lang="en-US"/>
          </a:p>
        </p:txBody>
      </p:sp>
    </p:spTree>
    <p:extLst>
      <p:ext uri="{BB962C8B-B14F-4D97-AF65-F5344CB8AC3E}">
        <p14:creationId xmlns:p14="http://schemas.microsoft.com/office/powerpoint/2010/main" val="1662321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3C93D5D-2745-A04F-AF4B-012EF6F99D82}"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5FA82A-C916-AE4B-862F-019CA176E13A}" type="slidenum">
              <a:rPr lang="en-US" smtClean="0"/>
              <a:t>‹#›</a:t>
            </a:fld>
            <a:endParaRPr lang="en-US"/>
          </a:p>
        </p:txBody>
      </p:sp>
    </p:spTree>
    <p:extLst>
      <p:ext uri="{BB962C8B-B14F-4D97-AF65-F5344CB8AC3E}">
        <p14:creationId xmlns:p14="http://schemas.microsoft.com/office/powerpoint/2010/main" val="12200960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3C93D5D-2745-A04F-AF4B-012EF6F99D82}"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5FA82A-C916-AE4B-862F-019CA176E13A}" type="slidenum">
              <a:rPr lang="en-US" smtClean="0"/>
              <a:t>‹#›</a:t>
            </a:fld>
            <a:endParaRPr lang="en-US"/>
          </a:p>
        </p:txBody>
      </p:sp>
    </p:spTree>
    <p:extLst>
      <p:ext uri="{BB962C8B-B14F-4D97-AF65-F5344CB8AC3E}">
        <p14:creationId xmlns:p14="http://schemas.microsoft.com/office/powerpoint/2010/main" val="1980215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3C93D5D-2745-A04F-AF4B-012EF6F99D82}"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5FA82A-C916-AE4B-862F-019CA176E13A}" type="slidenum">
              <a:rPr lang="en-US" smtClean="0"/>
              <a:t>‹#›</a:t>
            </a:fld>
            <a:endParaRPr lang="en-US"/>
          </a:p>
        </p:txBody>
      </p:sp>
    </p:spTree>
    <p:extLst>
      <p:ext uri="{BB962C8B-B14F-4D97-AF65-F5344CB8AC3E}">
        <p14:creationId xmlns:p14="http://schemas.microsoft.com/office/powerpoint/2010/main" val="257559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3C93D5D-2745-A04F-AF4B-012EF6F99D82}"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5FA82A-C916-AE4B-862F-019CA176E13A}" type="slidenum">
              <a:rPr lang="en-US" smtClean="0"/>
              <a:t>‹#›</a:t>
            </a:fld>
            <a:endParaRPr lang="en-US"/>
          </a:p>
        </p:txBody>
      </p:sp>
    </p:spTree>
    <p:extLst>
      <p:ext uri="{BB962C8B-B14F-4D97-AF65-F5344CB8AC3E}">
        <p14:creationId xmlns:p14="http://schemas.microsoft.com/office/powerpoint/2010/main" val="1039808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3C93D5D-2745-A04F-AF4B-012EF6F99D82}"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5FA82A-C916-AE4B-862F-019CA176E13A}" type="slidenum">
              <a:rPr lang="en-US" smtClean="0"/>
              <a:t>‹#›</a:t>
            </a:fld>
            <a:endParaRPr lang="en-US"/>
          </a:p>
        </p:txBody>
      </p:sp>
    </p:spTree>
    <p:extLst>
      <p:ext uri="{BB962C8B-B14F-4D97-AF65-F5344CB8AC3E}">
        <p14:creationId xmlns:p14="http://schemas.microsoft.com/office/powerpoint/2010/main" val="1991578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3C93D5D-2745-A04F-AF4B-012EF6F99D82}" type="datetimeFigureOut">
              <a:rPr lang="en-US" smtClean="0"/>
              <a:t>3/26/17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5FA82A-C916-AE4B-862F-019CA176E13A}" type="slidenum">
              <a:rPr lang="en-US" smtClean="0"/>
              <a:t>‹#›</a:t>
            </a:fld>
            <a:endParaRPr lang="en-US"/>
          </a:p>
        </p:txBody>
      </p:sp>
    </p:spTree>
    <p:extLst>
      <p:ext uri="{BB962C8B-B14F-4D97-AF65-F5344CB8AC3E}">
        <p14:creationId xmlns:p14="http://schemas.microsoft.com/office/powerpoint/2010/main" val="17807021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3C93D5D-2745-A04F-AF4B-012EF6F99D82}" type="datetimeFigureOut">
              <a:rPr lang="en-US" smtClean="0"/>
              <a:t>3/26/17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5FA82A-C916-AE4B-862F-019CA176E13A}" type="slidenum">
              <a:rPr lang="en-US" smtClean="0"/>
              <a:t>‹#›</a:t>
            </a:fld>
            <a:endParaRPr lang="en-US"/>
          </a:p>
        </p:txBody>
      </p:sp>
    </p:spTree>
    <p:extLst>
      <p:ext uri="{BB962C8B-B14F-4D97-AF65-F5344CB8AC3E}">
        <p14:creationId xmlns:p14="http://schemas.microsoft.com/office/powerpoint/2010/main" val="9291657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C93D5D-2745-A04F-AF4B-012EF6F99D82}" type="datetimeFigureOut">
              <a:rPr lang="en-US" smtClean="0"/>
              <a:t>3/26/17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5FA82A-C916-AE4B-862F-019CA176E13A}" type="slidenum">
              <a:rPr lang="en-US" smtClean="0"/>
              <a:t>‹#›</a:t>
            </a:fld>
            <a:endParaRPr lang="en-US"/>
          </a:p>
        </p:txBody>
      </p:sp>
    </p:spTree>
    <p:extLst>
      <p:ext uri="{BB962C8B-B14F-4D97-AF65-F5344CB8AC3E}">
        <p14:creationId xmlns:p14="http://schemas.microsoft.com/office/powerpoint/2010/main" val="2135263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3C93D5D-2745-A04F-AF4B-012EF6F99D82}"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5FA82A-C916-AE4B-862F-019CA176E13A}" type="slidenum">
              <a:rPr lang="en-US" smtClean="0"/>
              <a:t>‹#›</a:t>
            </a:fld>
            <a:endParaRPr lang="en-US"/>
          </a:p>
        </p:txBody>
      </p:sp>
    </p:spTree>
    <p:extLst>
      <p:ext uri="{BB962C8B-B14F-4D97-AF65-F5344CB8AC3E}">
        <p14:creationId xmlns:p14="http://schemas.microsoft.com/office/powerpoint/2010/main" val="7787052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3C93D5D-2745-A04F-AF4B-012EF6F99D82}"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5FA82A-C916-AE4B-862F-019CA176E13A}" type="slidenum">
              <a:rPr lang="en-US" smtClean="0"/>
              <a:t>‹#›</a:t>
            </a:fld>
            <a:endParaRPr lang="en-US"/>
          </a:p>
        </p:txBody>
      </p:sp>
    </p:spTree>
    <p:extLst>
      <p:ext uri="{BB962C8B-B14F-4D97-AF65-F5344CB8AC3E}">
        <p14:creationId xmlns:p14="http://schemas.microsoft.com/office/powerpoint/2010/main" val="9340944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C93D5D-2745-A04F-AF4B-012EF6F99D82}" type="datetimeFigureOut">
              <a:rPr lang="en-US" smtClean="0"/>
              <a:t>3/26/17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5FA82A-C916-AE4B-862F-019CA176E13A}" type="slidenum">
              <a:rPr lang="en-US" smtClean="0"/>
              <a:t>‹#›</a:t>
            </a:fld>
            <a:endParaRPr lang="en-US"/>
          </a:p>
        </p:txBody>
      </p:sp>
    </p:spTree>
    <p:extLst>
      <p:ext uri="{BB962C8B-B14F-4D97-AF65-F5344CB8AC3E}">
        <p14:creationId xmlns:p14="http://schemas.microsoft.com/office/powerpoint/2010/main" val="6880296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70.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image" Target="../media/image21.png"/><Relationship Id="rId8"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23.png"/><Relationship Id="rId5" Type="http://schemas.openxmlformats.org/officeDocument/2006/relationships/image" Target="../media/image24.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0.png"/><Relationship Id="rId5" Type="http://schemas.openxmlformats.org/officeDocument/2006/relationships/hyperlink" Target="http://www.onmyphd.com/?p=gradient.descent" TargetMode="External"/><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1.png"/><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3.png"/><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4.png"/><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5.png"/><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6.png"/><Relationship Id="rId5" Type="http://schemas.openxmlformats.org/officeDocument/2006/relationships/image" Target="../media/image37.png"/><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8.png"/><Relationship Id="rId5" Type="http://schemas.openxmlformats.org/officeDocument/2006/relationships/image" Target="../media/image39.png"/><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0.png"/><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1.png"/><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2.png"/><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3.png"/><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image" Target="../media/image46.png"/><Relationship Id="rId7" Type="http://schemas.openxmlformats.org/officeDocument/2006/relationships/image" Target="../media/image47.png"/><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8.png"/><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9.png"/><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0.png"/><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1.png"/><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2.png"/><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3.png"/><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4.png"/><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5.png"/><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6.png"/><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7.png"/><Relationship Id="rId5" Type="http://schemas.openxmlformats.org/officeDocument/2006/relationships/image" Target="../media/image58.png"/><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9.png"/><Relationship Id="rId5" Type="http://schemas.openxmlformats.org/officeDocument/2006/relationships/image" Target="../media/image60.png"/><Relationship Id="rId6" Type="http://schemas.openxmlformats.org/officeDocument/2006/relationships/image" Target="../media/image61.png"/><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2.png"/><Relationship Id="rId5" Type="http://schemas.openxmlformats.org/officeDocument/2006/relationships/image" Target="../media/image63.png"/><Relationship Id="rId6" Type="http://schemas.openxmlformats.org/officeDocument/2006/relationships/image" Target="../media/image64.png"/><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2.png"/></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5.png"/><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6.png"/><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7044266"/>
          </a:xfrm>
          <a:prstGeom prst="rect">
            <a:avLst/>
          </a:prstGeom>
        </p:spPr>
      </p:pic>
    </p:spTree>
    <p:extLst>
      <p:ext uri="{BB962C8B-B14F-4D97-AF65-F5344CB8AC3E}">
        <p14:creationId xmlns:p14="http://schemas.microsoft.com/office/powerpoint/2010/main" val="20257287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812800"/>
            <a:ext cx="2424382" cy="461665"/>
          </a:xfrm>
          <a:prstGeom prst="rect">
            <a:avLst/>
          </a:prstGeom>
          <a:noFill/>
        </p:spPr>
        <p:txBody>
          <a:bodyPr wrap="none" rtlCol="0">
            <a:spAutoFit/>
          </a:bodyPr>
          <a:lstStyle/>
          <a:p>
            <a:r>
              <a:rPr lang="en-US" sz="2400" b="1" dirty="0" smtClean="0"/>
              <a:t>Linear Regression</a:t>
            </a:r>
          </a:p>
        </p:txBody>
      </p:sp>
      <p:sp>
        <p:nvSpPr>
          <p:cNvPr id="3" name="TextBox 2"/>
          <p:cNvSpPr txBox="1"/>
          <p:nvPr/>
        </p:nvSpPr>
        <p:spPr>
          <a:xfrm>
            <a:off x="1320800" y="1411687"/>
            <a:ext cx="10007600" cy="646331"/>
          </a:xfrm>
          <a:prstGeom prst="rect">
            <a:avLst/>
          </a:prstGeom>
          <a:noFill/>
        </p:spPr>
        <p:txBody>
          <a:bodyPr wrap="square" rtlCol="0">
            <a:spAutoFit/>
          </a:bodyPr>
          <a:lstStyle/>
          <a:p>
            <a:r>
              <a:rPr lang="en-US" dirty="0" smtClean="0"/>
              <a:t>Thus, we should try to make sum of all errors as close as possible to zero. This will minimize overall error and make over all predictions better.</a:t>
            </a:r>
            <a:endParaRPr lang="en-US" baseline="-25000" dirty="0" smtClean="0"/>
          </a:p>
        </p:txBody>
      </p:sp>
      <mc:AlternateContent xmlns:mc="http://schemas.openxmlformats.org/markup-compatibility/2006">
        <mc:Choice xmlns:a14="http://schemas.microsoft.com/office/drawing/2010/main" Requires="a14">
          <p:sp>
            <p:nvSpPr>
              <p:cNvPr id="4" name="TextBox 3"/>
              <p:cNvSpPr txBox="1"/>
              <p:nvPr/>
            </p:nvSpPr>
            <p:spPr>
              <a:xfrm>
                <a:off x="4236249" y="3358116"/>
                <a:ext cx="3149600" cy="1105624"/>
              </a:xfrm>
              <a:prstGeom prst="rect">
                <a:avLst/>
              </a:prstGeom>
              <a:noFill/>
            </p:spPr>
            <p:txBody>
              <a:bodyPr wrap="square" rtlCol="0">
                <a:spAutoFit/>
              </a:bodyPr>
              <a:lstStyle/>
              <a:p>
                <a:pPr/>
                <a14:m>
                  <m:oMathPara xmlns:m="http://schemas.openxmlformats.org/officeDocument/2006/math">
                    <m:oMathParaPr>
                      <m:jc m:val="center"/>
                    </m:oMathParaPr>
                    <m:oMath xmlns:m="http://schemas.openxmlformats.org/officeDocument/2006/math">
                      <m:nary>
                        <m:naryPr>
                          <m:chr m:val="∑"/>
                          <m:ctrlPr>
                            <a:rPr lang="is-IS" sz="2400" b="1" i="1" smtClean="0">
                              <a:latin typeface="Cambria Math" charset="0"/>
                            </a:rPr>
                          </m:ctrlPr>
                        </m:naryPr>
                        <m:sub>
                          <m:r>
                            <m:rPr>
                              <m:brk m:alnAt="23"/>
                            </m:rPr>
                            <a:rPr lang="en-US" sz="2400" b="1" i="1" smtClean="0">
                              <a:latin typeface="Cambria Math" charset="0"/>
                            </a:rPr>
                            <m:t>𝒊</m:t>
                          </m:r>
                          <m:r>
                            <a:rPr lang="en-US" sz="2400" b="1" i="1" smtClean="0">
                              <a:latin typeface="Cambria Math" charset="0"/>
                            </a:rPr>
                            <m:t>=</m:t>
                          </m:r>
                          <m:r>
                            <a:rPr lang="en-US" sz="2400" b="1" i="1" smtClean="0">
                              <a:latin typeface="Cambria Math" charset="0"/>
                            </a:rPr>
                            <m:t>𝟏</m:t>
                          </m:r>
                        </m:sub>
                        <m:sup>
                          <m:r>
                            <a:rPr lang="en-US" sz="2400" b="1" i="1" smtClean="0">
                              <a:latin typeface="Cambria Math" charset="0"/>
                            </a:rPr>
                            <m:t>𝒏</m:t>
                          </m:r>
                        </m:sup>
                        <m:e>
                          <m:r>
                            <m:rPr>
                              <m:nor/>
                            </m:rPr>
                            <a:rPr lang="en-US" sz="2400" b="1" i="0" smtClean="0">
                              <a:latin typeface="Cambria Math" charset="0"/>
                            </a:rPr>
                            <m:t>(</m:t>
                          </m:r>
                          <m:r>
                            <m:rPr>
                              <m:nor/>
                            </m:rPr>
                            <a:rPr lang="en-US" sz="2400" b="1" dirty="0"/>
                            <m:t>Y</m:t>
                          </m:r>
                          <m:r>
                            <m:rPr>
                              <m:nor/>
                            </m:rPr>
                            <a:rPr lang="en-US" sz="2400" b="1" baseline="-25000" dirty="0"/>
                            <m:t>i</m:t>
                          </m:r>
                          <m:r>
                            <m:rPr>
                              <m:nor/>
                            </m:rPr>
                            <a:rPr lang="en-US" sz="2400" b="1" dirty="0"/>
                            <m:t> – (</m:t>
                          </m:r>
                          <m:r>
                            <m:rPr>
                              <m:nor/>
                            </m:rPr>
                            <a:rPr lang="en-US" sz="2400" b="1" dirty="0"/>
                            <m:t>a</m:t>
                          </m:r>
                          <m:r>
                            <m:rPr>
                              <m:nor/>
                            </m:rPr>
                            <a:rPr lang="en-US" sz="2400" b="1" dirty="0"/>
                            <m:t> + </m:t>
                          </m:r>
                          <m:r>
                            <m:rPr>
                              <m:nor/>
                            </m:rPr>
                            <a:rPr lang="en-US" sz="2400" b="1" dirty="0"/>
                            <m:t>bXi</m:t>
                          </m:r>
                          <m:r>
                            <m:rPr>
                              <m:nor/>
                            </m:rPr>
                            <a:rPr lang="en-US" sz="2400" b="1" dirty="0"/>
                            <m:t>)) </m:t>
                          </m:r>
                        </m:e>
                      </m:nary>
                    </m:oMath>
                  </m:oMathPara>
                </a14:m>
                <a:endParaRPr lang="en-US" sz="2400" b="1" dirty="0"/>
              </a:p>
            </p:txBody>
          </p:sp>
        </mc:Choice>
        <mc:Fallback>
          <p:sp>
            <p:nvSpPr>
              <p:cNvPr id="4" name="TextBox 3"/>
              <p:cNvSpPr txBox="1">
                <a:spLocks noRot="1" noChangeAspect="1" noMove="1" noResize="1" noEditPoints="1" noAdjustHandles="1" noChangeArrowheads="1" noChangeShapeType="1" noTextEdit="1"/>
              </p:cNvSpPr>
              <p:nvPr/>
            </p:nvSpPr>
            <p:spPr>
              <a:xfrm>
                <a:off x="4236249" y="3358116"/>
                <a:ext cx="3149600" cy="1105624"/>
              </a:xfrm>
              <a:prstGeom prst="rect">
                <a:avLst/>
              </a:prstGeom>
              <a:blipFill rotWithShape="0">
                <a:blip r:embed="rId4"/>
                <a:stretch>
                  <a:fillRect/>
                </a:stretch>
              </a:blipFill>
            </p:spPr>
            <p:txBody>
              <a:bodyPr/>
              <a:lstStyle/>
              <a:p>
                <a:r>
                  <a:rPr lang="en-US">
                    <a:noFill/>
                  </a:rPr>
                  <a:t> </a:t>
                </a:r>
              </a:p>
            </p:txBody>
          </p:sp>
        </mc:Fallback>
      </mc:AlternateContent>
      <p:sp>
        <p:nvSpPr>
          <p:cNvPr id="5" name="TextBox 4"/>
          <p:cNvSpPr txBox="1"/>
          <p:nvPr/>
        </p:nvSpPr>
        <p:spPr>
          <a:xfrm>
            <a:off x="1404877" y="2705339"/>
            <a:ext cx="4680609" cy="369332"/>
          </a:xfrm>
          <a:prstGeom prst="rect">
            <a:avLst/>
          </a:prstGeom>
          <a:noFill/>
        </p:spPr>
        <p:txBody>
          <a:bodyPr wrap="square" rtlCol="0">
            <a:spAutoFit/>
          </a:bodyPr>
          <a:lstStyle/>
          <a:p>
            <a:r>
              <a:rPr lang="en-US" dirty="0" smtClean="0"/>
              <a:t>So, this sum should be minimized, right?</a:t>
            </a:r>
            <a:endParaRPr lang="en-US" dirty="0"/>
          </a:p>
        </p:txBody>
      </p:sp>
    </p:spTree>
    <p:extLst>
      <p:ext uri="{BB962C8B-B14F-4D97-AF65-F5344CB8AC3E}">
        <p14:creationId xmlns:p14="http://schemas.microsoft.com/office/powerpoint/2010/main" val="19527361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812800"/>
            <a:ext cx="2424382" cy="461665"/>
          </a:xfrm>
          <a:prstGeom prst="rect">
            <a:avLst/>
          </a:prstGeom>
          <a:noFill/>
        </p:spPr>
        <p:txBody>
          <a:bodyPr wrap="none" rtlCol="0">
            <a:spAutoFit/>
          </a:bodyPr>
          <a:lstStyle/>
          <a:p>
            <a:r>
              <a:rPr lang="en-US" sz="2400" b="1" dirty="0" smtClean="0"/>
              <a:t>Linear Regression</a:t>
            </a:r>
          </a:p>
        </p:txBody>
      </p:sp>
      <p:sp>
        <p:nvSpPr>
          <p:cNvPr id="3" name="TextBox 2"/>
          <p:cNvSpPr txBox="1"/>
          <p:nvPr/>
        </p:nvSpPr>
        <p:spPr>
          <a:xfrm>
            <a:off x="1320800" y="1411687"/>
            <a:ext cx="10007600" cy="830997"/>
          </a:xfrm>
          <a:prstGeom prst="rect">
            <a:avLst/>
          </a:prstGeom>
          <a:noFill/>
        </p:spPr>
        <p:txBody>
          <a:bodyPr wrap="square" rtlCol="0">
            <a:spAutoFit/>
          </a:bodyPr>
          <a:lstStyle/>
          <a:p>
            <a:r>
              <a:rPr lang="en-US" dirty="0"/>
              <a:t>Sum can be made zero by many choices of totally unsuitable </a:t>
            </a:r>
            <a:r>
              <a:rPr lang="en-US" dirty="0" smtClean="0"/>
              <a:t>lines. Negative and positive values will cancel out. Sum of large variations can also become zero.</a:t>
            </a:r>
            <a:endParaRPr lang="en-US" dirty="0"/>
          </a:p>
          <a:p>
            <a:endParaRPr lang="en-US" baseline="-25000" dirty="0" smtClean="0"/>
          </a:p>
        </p:txBody>
      </p:sp>
      <p:pic>
        <p:nvPicPr>
          <p:cNvPr id="5" name="Picture 4"/>
          <p:cNvPicPr>
            <a:picLocks noChangeAspect="1"/>
          </p:cNvPicPr>
          <p:nvPr/>
        </p:nvPicPr>
        <p:blipFill>
          <a:blip r:embed="rId4"/>
          <a:stretch>
            <a:fillRect/>
          </a:stretch>
        </p:blipFill>
        <p:spPr>
          <a:xfrm>
            <a:off x="686598" y="2370667"/>
            <a:ext cx="4965700" cy="3314700"/>
          </a:xfrm>
          <a:prstGeom prst="rect">
            <a:avLst/>
          </a:prstGeom>
        </p:spPr>
      </p:pic>
      <p:pic>
        <p:nvPicPr>
          <p:cNvPr id="9" name="Picture 8"/>
          <p:cNvPicPr>
            <a:picLocks noChangeAspect="1"/>
          </p:cNvPicPr>
          <p:nvPr/>
        </p:nvPicPr>
        <p:blipFill>
          <a:blip r:embed="rId4"/>
          <a:stretch>
            <a:fillRect/>
          </a:stretch>
        </p:blipFill>
        <p:spPr>
          <a:xfrm>
            <a:off x="6833399" y="2370667"/>
            <a:ext cx="4965700" cy="3314700"/>
          </a:xfrm>
          <a:prstGeom prst="rect">
            <a:avLst/>
          </a:prstGeom>
        </p:spPr>
      </p:pic>
      <p:sp>
        <p:nvSpPr>
          <p:cNvPr id="6" name="Oval 5"/>
          <p:cNvSpPr/>
          <p:nvPr/>
        </p:nvSpPr>
        <p:spPr>
          <a:xfrm>
            <a:off x="3017048" y="2810933"/>
            <a:ext cx="589752" cy="44026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7</a:t>
            </a:r>
            <a:endParaRPr lang="en-US" dirty="0">
              <a:solidFill>
                <a:schemeClr val="tx1"/>
              </a:solidFill>
            </a:endParaRPr>
          </a:p>
        </p:txBody>
      </p:sp>
      <p:sp>
        <p:nvSpPr>
          <p:cNvPr id="10" name="Oval 9"/>
          <p:cNvSpPr/>
          <p:nvPr/>
        </p:nvSpPr>
        <p:spPr>
          <a:xfrm>
            <a:off x="2119582" y="4698324"/>
            <a:ext cx="589751" cy="44940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-7</a:t>
            </a:r>
            <a:endParaRPr lang="en-US" dirty="0">
              <a:solidFill>
                <a:schemeClr val="tx1"/>
              </a:solidFill>
            </a:endParaRPr>
          </a:p>
        </p:txBody>
      </p:sp>
      <p:sp>
        <p:nvSpPr>
          <p:cNvPr id="11" name="Oval 10"/>
          <p:cNvSpPr/>
          <p:nvPr/>
        </p:nvSpPr>
        <p:spPr>
          <a:xfrm>
            <a:off x="8382000" y="4419601"/>
            <a:ext cx="592668" cy="7281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12" name="Oval 11"/>
          <p:cNvSpPr/>
          <p:nvPr/>
        </p:nvSpPr>
        <p:spPr>
          <a:xfrm>
            <a:off x="9177868" y="2963333"/>
            <a:ext cx="999066" cy="44026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Tree>
    <p:extLst>
      <p:ext uri="{BB962C8B-B14F-4D97-AF65-F5344CB8AC3E}">
        <p14:creationId xmlns:p14="http://schemas.microsoft.com/office/powerpoint/2010/main" val="16305927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812800"/>
            <a:ext cx="2424382" cy="461665"/>
          </a:xfrm>
          <a:prstGeom prst="rect">
            <a:avLst/>
          </a:prstGeom>
          <a:noFill/>
        </p:spPr>
        <p:txBody>
          <a:bodyPr wrap="none" rtlCol="0">
            <a:spAutoFit/>
          </a:bodyPr>
          <a:lstStyle/>
          <a:p>
            <a:r>
              <a:rPr lang="en-US" sz="2400" b="1" dirty="0" smtClean="0"/>
              <a:t>Linear Regression</a:t>
            </a:r>
          </a:p>
        </p:txBody>
      </p:sp>
      <p:sp>
        <p:nvSpPr>
          <p:cNvPr id="3" name="TextBox 2"/>
          <p:cNvSpPr txBox="1"/>
          <p:nvPr/>
        </p:nvSpPr>
        <p:spPr>
          <a:xfrm>
            <a:off x="1320800" y="1309329"/>
            <a:ext cx="4466167" cy="553998"/>
          </a:xfrm>
          <a:prstGeom prst="rect">
            <a:avLst/>
          </a:prstGeom>
          <a:noFill/>
        </p:spPr>
        <p:txBody>
          <a:bodyPr wrap="square" rtlCol="0">
            <a:spAutoFit/>
          </a:bodyPr>
          <a:lstStyle/>
          <a:p>
            <a:r>
              <a:rPr lang="en-US" dirty="0" smtClean="0"/>
              <a:t>We can use absolute sum of errors.</a:t>
            </a:r>
            <a:endParaRPr lang="en-US" dirty="0"/>
          </a:p>
          <a:p>
            <a:endParaRPr lang="en-US" baseline="-25000" dirty="0" smtClean="0"/>
          </a:p>
        </p:txBody>
      </p:sp>
      <mc:AlternateContent xmlns:mc="http://schemas.openxmlformats.org/markup-compatibility/2006">
        <mc:Choice xmlns:a14="http://schemas.microsoft.com/office/drawing/2010/main" Requires="a14">
          <p:sp>
            <p:nvSpPr>
              <p:cNvPr id="13" name="TextBox 12"/>
              <p:cNvSpPr txBox="1"/>
              <p:nvPr/>
            </p:nvSpPr>
            <p:spPr>
              <a:xfrm>
                <a:off x="1318684" y="1906860"/>
                <a:ext cx="3149600" cy="110562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nary>
                        <m:naryPr>
                          <m:chr m:val="∑"/>
                          <m:ctrlPr>
                            <a:rPr lang="is-IS" sz="2400" b="1" i="1" smtClean="0">
                              <a:latin typeface="Cambria Math" charset="0"/>
                            </a:rPr>
                          </m:ctrlPr>
                        </m:naryPr>
                        <m:sub>
                          <m:r>
                            <m:rPr>
                              <m:brk m:alnAt="23"/>
                            </m:rPr>
                            <a:rPr lang="en-US" sz="2400" b="1" i="1" smtClean="0">
                              <a:latin typeface="Cambria Math" charset="0"/>
                            </a:rPr>
                            <m:t>𝒊</m:t>
                          </m:r>
                          <m:r>
                            <a:rPr lang="en-US" sz="2400" b="1" i="1" smtClean="0">
                              <a:latin typeface="Cambria Math" charset="0"/>
                            </a:rPr>
                            <m:t>=</m:t>
                          </m:r>
                          <m:r>
                            <a:rPr lang="en-US" sz="2400" b="1" i="1" smtClean="0">
                              <a:latin typeface="Cambria Math" charset="0"/>
                            </a:rPr>
                            <m:t>𝟏</m:t>
                          </m:r>
                        </m:sub>
                        <m:sup>
                          <m:r>
                            <a:rPr lang="en-US" sz="2400" b="1" i="1" smtClean="0">
                              <a:latin typeface="Cambria Math" charset="0"/>
                            </a:rPr>
                            <m:t>𝒏</m:t>
                          </m:r>
                        </m:sup>
                        <m:e>
                          <m:r>
                            <m:rPr>
                              <m:nor/>
                            </m:rPr>
                            <a:rPr lang="en-US" sz="2400" b="1" i="0" smtClean="0">
                              <a:latin typeface="Cambria Math" charset="0"/>
                            </a:rPr>
                            <m:t>|</m:t>
                          </m:r>
                          <m:r>
                            <m:rPr>
                              <m:nor/>
                            </m:rPr>
                            <a:rPr lang="en-US" sz="2400" b="1" dirty="0" smtClean="0"/>
                            <m:t>Y</m:t>
                          </m:r>
                          <m:r>
                            <m:rPr>
                              <m:nor/>
                            </m:rPr>
                            <a:rPr lang="en-US" sz="2400" b="1" baseline="-25000" dirty="0" smtClean="0"/>
                            <m:t>i</m:t>
                          </m:r>
                          <m:r>
                            <m:rPr>
                              <m:nor/>
                            </m:rPr>
                            <a:rPr lang="en-US" sz="2400" b="1" dirty="0" smtClean="0"/>
                            <m:t> – (</m:t>
                          </m:r>
                          <m:r>
                            <m:rPr>
                              <m:nor/>
                            </m:rPr>
                            <a:rPr lang="en-US" sz="2400" b="1" dirty="0" smtClean="0"/>
                            <m:t>a</m:t>
                          </m:r>
                          <m:r>
                            <m:rPr>
                              <m:nor/>
                            </m:rPr>
                            <a:rPr lang="en-US" sz="2400" b="1" dirty="0" smtClean="0"/>
                            <m:t> + </m:t>
                          </m:r>
                          <m:r>
                            <m:rPr>
                              <m:nor/>
                            </m:rPr>
                            <a:rPr lang="en-US" sz="2400" b="1" dirty="0" smtClean="0"/>
                            <m:t>bXi</m:t>
                          </m:r>
                          <m:r>
                            <m:rPr>
                              <m:nor/>
                            </m:rPr>
                            <a:rPr lang="en-US" sz="2400" b="1" dirty="0" smtClean="0"/>
                            <m:t>)| </m:t>
                          </m:r>
                        </m:e>
                      </m:nary>
                    </m:oMath>
                  </m:oMathPara>
                </a14:m>
                <a:endParaRPr lang="en-US" sz="2400" b="1" dirty="0"/>
              </a:p>
            </p:txBody>
          </p:sp>
        </mc:Choice>
        <mc:Fallback>
          <p:sp>
            <p:nvSpPr>
              <p:cNvPr id="13" name="TextBox 12"/>
              <p:cNvSpPr txBox="1">
                <a:spLocks noRot="1" noChangeAspect="1" noMove="1" noResize="1" noEditPoints="1" noAdjustHandles="1" noChangeArrowheads="1" noChangeShapeType="1" noTextEdit="1"/>
              </p:cNvSpPr>
              <p:nvPr/>
            </p:nvSpPr>
            <p:spPr>
              <a:xfrm>
                <a:off x="1318684" y="1906860"/>
                <a:ext cx="3149600" cy="1105624"/>
              </a:xfrm>
              <a:prstGeom prst="rect">
                <a:avLst/>
              </a:prstGeom>
              <a:blipFill rotWithShape="0">
                <a:blip r:embed="rId4"/>
                <a:stretch>
                  <a:fillRect/>
                </a:stretch>
              </a:blipFill>
            </p:spPr>
            <p:txBody>
              <a:bodyPr/>
              <a:lstStyle/>
              <a:p>
                <a:r>
                  <a:rPr lang="en-US">
                    <a:noFill/>
                  </a:rPr>
                  <a:t> </a:t>
                </a:r>
              </a:p>
            </p:txBody>
          </p:sp>
        </mc:Fallback>
      </mc:AlternateContent>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86967" y="1744133"/>
            <a:ext cx="6083300" cy="4254860"/>
          </a:xfrm>
          <a:prstGeom prst="rect">
            <a:avLst/>
          </a:prstGeom>
        </p:spPr>
      </p:pic>
      <mc:AlternateContent xmlns:mc="http://schemas.openxmlformats.org/markup-compatibility/2006">
        <mc:Choice xmlns:a14="http://schemas.microsoft.com/office/drawing/2010/main" Requires="a14">
          <p:sp>
            <p:nvSpPr>
              <p:cNvPr id="6" name="TextBox 5"/>
              <p:cNvSpPr txBox="1"/>
              <p:nvPr/>
            </p:nvSpPr>
            <p:spPr>
              <a:xfrm>
                <a:off x="7264399" y="1309329"/>
                <a:ext cx="3420533"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nor/>
                        </m:rPr>
                        <a:rPr lang="en-US" b="1" i="0" dirty="0" smtClean="0"/>
                        <m:t>|</m:t>
                      </m:r>
                      <m:r>
                        <m:rPr>
                          <m:nor/>
                        </m:rPr>
                        <a:rPr lang="en-US" b="1" dirty="0"/>
                        <m:t>Y</m:t>
                      </m:r>
                      <m:r>
                        <m:rPr>
                          <m:nor/>
                        </m:rPr>
                        <a:rPr lang="en-US" b="1" baseline="-25000" dirty="0"/>
                        <m:t>i</m:t>
                      </m:r>
                      <m:r>
                        <m:rPr>
                          <m:nor/>
                        </m:rPr>
                        <a:rPr lang="en-US" b="1" dirty="0"/>
                        <m:t> – (</m:t>
                      </m:r>
                      <m:r>
                        <m:rPr>
                          <m:nor/>
                        </m:rPr>
                        <a:rPr lang="en-US" b="1" dirty="0"/>
                        <m:t>a</m:t>
                      </m:r>
                      <m:r>
                        <m:rPr>
                          <m:nor/>
                        </m:rPr>
                        <a:rPr lang="en-US" b="1" dirty="0"/>
                        <m:t> + </m:t>
                      </m:r>
                      <m:r>
                        <m:rPr>
                          <m:nor/>
                        </m:rPr>
                        <a:rPr lang="en-US" b="1" dirty="0"/>
                        <m:t>bXi</m:t>
                      </m:r>
                      <m:r>
                        <m:rPr>
                          <m:nor/>
                        </m:rPr>
                        <a:rPr lang="en-US" b="1" dirty="0"/>
                        <m:t>)|</m:t>
                      </m:r>
                    </m:oMath>
                  </m:oMathPara>
                </a14:m>
                <a:endParaRPr lang="en-US" dirty="0"/>
              </a:p>
            </p:txBody>
          </p:sp>
        </mc:Choice>
        <mc:Fallback>
          <p:sp>
            <p:nvSpPr>
              <p:cNvPr id="6" name="TextBox 5"/>
              <p:cNvSpPr txBox="1">
                <a:spLocks noRot="1" noChangeAspect="1" noMove="1" noResize="1" noEditPoints="1" noAdjustHandles="1" noChangeArrowheads="1" noChangeShapeType="1" noTextEdit="1"/>
              </p:cNvSpPr>
              <p:nvPr/>
            </p:nvSpPr>
            <p:spPr>
              <a:xfrm>
                <a:off x="7264399" y="1309329"/>
                <a:ext cx="3420533" cy="369332"/>
              </a:xfrm>
              <a:prstGeom prst="rect">
                <a:avLst/>
              </a:prstGeom>
              <a:blipFill rotWithShape="0">
                <a:blip r:embed="rId6"/>
                <a:stretch>
                  <a:fillRect b="-15000"/>
                </a:stretch>
              </a:blipFill>
            </p:spPr>
            <p:txBody>
              <a:bodyPr/>
              <a:lstStyle/>
              <a:p>
                <a:r>
                  <a:rPr lang="en-US">
                    <a:noFill/>
                  </a:rPr>
                  <a:t> </a:t>
                </a:r>
              </a:p>
            </p:txBody>
          </p:sp>
        </mc:Fallback>
      </mc:AlternateContent>
    </p:spTree>
    <p:extLst>
      <p:ext uri="{BB962C8B-B14F-4D97-AF65-F5344CB8AC3E}">
        <p14:creationId xmlns:p14="http://schemas.microsoft.com/office/powerpoint/2010/main" val="17275243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812800"/>
            <a:ext cx="2424382" cy="461665"/>
          </a:xfrm>
          <a:prstGeom prst="rect">
            <a:avLst/>
          </a:prstGeom>
          <a:noFill/>
        </p:spPr>
        <p:txBody>
          <a:bodyPr wrap="none" rtlCol="0">
            <a:spAutoFit/>
          </a:bodyPr>
          <a:lstStyle/>
          <a:p>
            <a:r>
              <a:rPr lang="en-US" sz="2400" b="1" dirty="0" smtClean="0"/>
              <a:t>Linear Regression</a:t>
            </a:r>
          </a:p>
        </p:txBody>
      </p:sp>
      <p:sp>
        <p:nvSpPr>
          <p:cNvPr id="3" name="TextBox 2"/>
          <p:cNvSpPr txBox="1"/>
          <p:nvPr/>
        </p:nvSpPr>
        <p:spPr>
          <a:xfrm>
            <a:off x="1320800" y="1309329"/>
            <a:ext cx="4597400" cy="553998"/>
          </a:xfrm>
          <a:prstGeom prst="rect">
            <a:avLst/>
          </a:prstGeom>
          <a:noFill/>
        </p:spPr>
        <p:txBody>
          <a:bodyPr wrap="square" rtlCol="0">
            <a:spAutoFit/>
          </a:bodyPr>
          <a:lstStyle/>
          <a:p>
            <a:r>
              <a:rPr lang="en-US" dirty="0" smtClean="0"/>
              <a:t>We can use squared sum of errors.</a:t>
            </a:r>
            <a:endParaRPr lang="en-US" dirty="0"/>
          </a:p>
          <a:p>
            <a:endParaRPr lang="en-US" baseline="-25000" dirty="0" smtClean="0"/>
          </a:p>
        </p:txBody>
      </p:sp>
      <mc:AlternateContent xmlns:mc="http://schemas.openxmlformats.org/markup-compatibility/2006">
        <mc:Choice xmlns:a14="http://schemas.microsoft.com/office/drawing/2010/main" Requires="a14">
          <p:sp>
            <p:nvSpPr>
              <p:cNvPr id="13" name="TextBox 12"/>
              <p:cNvSpPr txBox="1"/>
              <p:nvPr/>
            </p:nvSpPr>
            <p:spPr>
              <a:xfrm>
                <a:off x="1320800" y="1898191"/>
                <a:ext cx="3149600" cy="109889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nary>
                        <m:naryPr>
                          <m:chr m:val="∑"/>
                          <m:ctrlPr>
                            <a:rPr lang="is-IS" sz="2400" b="1" i="1">
                              <a:latin typeface="Cambria Math" charset="0"/>
                            </a:rPr>
                          </m:ctrlPr>
                        </m:naryPr>
                        <m:sub>
                          <m:r>
                            <m:rPr>
                              <m:brk m:alnAt="23"/>
                            </m:rPr>
                            <a:rPr lang="en-US" sz="2400" b="1" i="1">
                              <a:latin typeface="Cambria Math" charset="0"/>
                            </a:rPr>
                            <m:t>𝒊</m:t>
                          </m:r>
                          <m:r>
                            <a:rPr lang="en-US" sz="2400" b="1" i="1">
                              <a:latin typeface="Cambria Math" charset="0"/>
                            </a:rPr>
                            <m:t>=</m:t>
                          </m:r>
                          <m:r>
                            <a:rPr lang="en-US" sz="2400" b="1" i="1" smtClean="0">
                              <a:latin typeface="Cambria Math" charset="0"/>
                            </a:rPr>
                            <m:t>𝟏</m:t>
                          </m:r>
                        </m:sub>
                        <m:sup>
                          <m:r>
                            <a:rPr lang="en-US" sz="2400" b="1" i="1">
                              <a:latin typeface="Cambria Math" charset="0"/>
                            </a:rPr>
                            <m:t>𝒏</m:t>
                          </m:r>
                        </m:sup>
                        <m:e>
                          <m:r>
                            <m:rPr>
                              <m:nor/>
                            </m:rPr>
                            <a:rPr lang="en-US" sz="2400" b="1">
                              <a:latin typeface="Cambria Math" charset="0"/>
                            </a:rPr>
                            <m:t>(</m:t>
                          </m:r>
                          <m:r>
                            <m:rPr>
                              <m:nor/>
                            </m:rPr>
                            <a:rPr lang="en-US" sz="2400" b="1" dirty="0"/>
                            <m:t>Y</m:t>
                          </m:r>
                          <m:r>
                            <m:rPr>
                              <m:nor/>
                            </m:rPr>
                            <a:rPr lang="en-US" sz="2400" b="1" baseline="-25000" dirty="0"/>
                            <m:t>i</m:t>
                          </m:r>
                          <m:r>
                            <m:rPr>
                              <m:nor/>
                            </m:rPr>
                            <a:rPr lang="en-US" sz="2400" b="1" dirty="0"/>
                            <m:t> – (</m:t>
                          </m:r>
                          <m:r>
                            <m:rPr>
                              <m:nor/>
                            </m:rPr>
                            <a:rPr lang="en-US" sz="2400" b="1" dirty="0"/>
                            <m:t>a</m:t>
                          </m:r>
                          <m:r>
                            <m:rPr>
                              <m:nor/>
                            </m:rPr>
                            <a:rPr lang="en-US" sz="2400" b="1" dirty="0"/>
                            <m:t> + </m:t>
                          </m:r>
                          <m:r>
                            <m:rPr>
                              <m:nor/>
                            </m:rPr>
                            <a:rPr lang="en-US" sz="2400" b="1" dirty="0"/>
                            <m:t>bXi</m:t>
                          </m:r>
                          <m:r>
                            <m:rPr>
                              <m:nor/>
                            </m:rPr>
                            <a:rPr lang="en-US" sz="2400" b="1" dirty="0"/>
                            <m:t>))</m:t>
                          </m:r>
                          <m:r>
                            <m:rPr>
                              <m:nor/>
                            </m:rPr>
                            <a:rPr lang="en-US" sz="2400" b="1" baseline="30000" dirty="0"/>
                            <m:t>2</m:t>
                          </m:r>
                          <m:r>
                            <m:rPr>
                              <m:nor/>
                            </m:rPr>
                            <a:rPr lang="en-US" sz="2400" b="1" dirty="0"/>
                            <m:t> </m:t>
                          </m:r>
                        </m:e>
                      </m:nary>
                    </m:oMath>
                  </m:oMathPara>
                </a14:m>
                <a:endParaRPr lang="en-US" sz="2400" b="1" dirty="0"/>
              </a:p>
            </p:txBody>
          </p:sp>
        </mc:Choice>
        <mc:Fallback>
          <p:sp>
            <p:nvSpPr>
              <p:cNvPr id="13" name="TextBox 12"/>
              <p:cNvSpPr txBox="1">
                <a:spLocks noRot="1" noChangeAspect="1" noMove="1" noResize="1" noEditPoints="1" noAdjustHandles="1" noChangeArrowheads="1" noChangeShapeType="1" noTextEdit="1"/>
              </p:cNvSpPr>
              <p:nvPr/>
            </p:nvSpPr>
            <p:spPr>
              <a:xfrm>
                <a:off x="1320800" y="1898191"/>
                <a:ext cx="3149600" cy="1098891"/>
              </a:xfrm>
              <a:prstGeom prst="rect">
                <a:avLst/>
              </a:prstGeom>
              <a:blipFill rotWithShape="0">
                <a:blip r:embed="rId4"/>
                <a:stretch>
                  <a:fillRect/>
                </a:stretch>
              </a:blipFill>
            </p:spPr>
            <p:txBody>
              <a:bodyPr/>
              <a:lstStyle/>
              <a:p>
                <a:r>
                  <a:rPr lang="en-US">
                    <a:noFill/>
                  </a:rPr>
                  <a:t> </a:t>
                </a:r>
              </a:p>
            </p:txBody>
          </p:sp>
        </mc:Fallback>
      </mc:AlternateContent>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18199" y="1898191"/>
            <a:ext cx="5139267" cy="3587509"/>
          </a:xfrm>
          <a:prstGeom prst="rect">
            <a:avLst/>
          </a:prstGeom>
        </p:spPr>
      </p:pic>
      <mc:AlternateContent xmlns:mc="http://schemas.openxmlformats.org/markup-compatibility/2006">
        <mc:Choice xmlns:a14="http://schemas.microsoft.com/office/drawing/2010/main" Requires="a14">
          <p:sp>
            <p:nvSpPr>
              <p:cNvPr id="7" name="TextBox 6"/>
              <p:cNvSpPr txBox="1"/>
              <p:nvPr/>
            </p:nvSpPr>
            <p:spPr>
              <a:xfrm>
                <a:off x="6244336" y="1516391"/>
                <a:ext cx="42672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n-US" b="1" i="1">
                          <a:latin typeface="Cambria Math" charset="0"/>
                        </a:rPr>
                        <m:t>e</m:t>
                      </m:r>
                      <m:r>
                        <m:rPr>
                          <m:nor/>
                        </m:rPr>
                        <a:rPr lang="en-US" b="1" i="0" smtClean="0">
                          <a:latin typeface="Cambria Math" charset="0"/>
                        </a:rPr>
                        <m:t> = </m:t>
                      </m:r>
                      <m:r>
                        <m:rPr>
                          <m:nor/>
                        </m:rPr>
                        <a:rPr lang="en-US" b="1">
                          <a:latin typeface="Cambria Math" charset="0"/>
                        </a:rPr>
                        <m:t>(</m:t>
                      </m:r>
                      <m:r>
                        <m:rPr>
                          <m:nor/>
                        </m:rPr>
                        <a:rPr lang="en-US" b="1" dirty="0"/>
                        <m:t>Y</m:t>
                      </m:r>
                      <m:r>
                        <m:rPr>
                          <m:nor/>
                        </m:rPr>
                        <a:rPr lang="en-US" b="1" baseline="-25000" dirty="0"/>
                        <m:t>i</m:t>
                      </m:r>
                      <m:r>
                        <m:rPr>
                          <m:nor/>
                        </m:rPr>
                        <a:rPr lang="en-US" b="1" dirty="0"/>
                        <m:t> – (</m:t>
                      </m:r>
                      <m:r>
                        <m:rPr>
                          <m:nor/>
                        </m:rPr>
                        <a:rPr lang="en-US" b="1" dirty="0"/>
                        <m:t>a</m:t>
                      </m:r>
                      <m:r>
                        <m:rPr>
                          <m:nor/>
                        </m:rPr>
                        <a:rPr lang="en-US" b="1" dirty="0"/>
                        <m:t> + </m:t>
                      </m:r>
                      <m:r>
                        <m:rPr>
                          <m:nor/>
                        </m:rPr>
                        <a:rPr lang="en-US" b="1" dirty="0"/>
                        <m:t>bXi</m:t>
                      </m:r>
                      <m:r>
                        <m:rPr>
                          <m:nor/>
                        </m:rPr>
                        <a:rPr lang="en-US" b="1" dirty="0"/>
                        <m:t>))</m:t>
                      </m:r>
                      <m:r>
                        <m:rPr>
                          <m:nor/>
                        </m:rPr>
                        <a:rPr lang="en-US" b="1" baseline="30000" dirty="0"/>
                        <m:t>2</m:t>
                      </m:r>
                    </m:oMath>
                  </m:oMathPara>
                </a14:m>
                <a:endParaRPr lang="en-US" baseline="30000" dirty="0"/>
              </a:p>
            </p:txBody>
          </p:sp>
        </mc:Choice>
        <mc:Fallback>
          <p:sp>
            <p:nvSpPr>
              <p:cNvPr id="7" name="TextBox 6"/>
              <p:cNvSpPr txBox="1">
                <a:spLocks noRot="1" noChangeAspect="1" noMove="1" noResize="1" noEditPoints="1" noAdjustHandles="1" noChangeArrowheads="1" noChangeShapeType="1" noTextEdit="1"/>
              </p:cNvSpPr>
              <p:nvPr/>
            </p:nvSpPr>
            <p:spPr>
              <a:xfrm>
                <a:off x="6244336" y="1516391"/>
                <a:ext cx="4267200" cy="369332"/>
              </a:xfrm>
              <a:prstGeom prst="rect">
                <a:avLst/>
              </a:prstGeom>
              <a:blipFill rotWithShape="0">
                <a:blip r:embed="rId6"/>
                <a:stretch>
                  <a:fillRect t="-96667" b="-125000"/>
                </a:stretch>
              </a:blipFill>
            </p:spPr>
            <p:txBody>
              <a:bodyPr/>
              <a:lstStyle/>
              <a:p>
                <a:r>
                  <a:rPr lang="en-US">
                    <a:noFill/>
                  </a:rPr>
                  <a:t> </a:t>
                </a:r>
              </a:p>
            </p:txBody>
          </p:sp>
        </mc:Fallback>
      </mc:AlternateContent>
    </p:spTree>
    <p:extLst>
      <p:ext uri="{BB962C8B-B14F-4D97-AF65-F5344CB8AC3E}">
        <p14:creationId xmlns:p14="http://schemas.microsoft.com/office/powerpoint/2010/main" val="16054818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812800"/>
            <a:ext cx="2424382" cy="461665"/>
          </a:xfrm>
          <a:prstGeom prst="rect">
            <a:avLst/>
          </a:prstGeom>
          <a:noFill/>
        </p:spPr>
        <p:txBody>
          <a:bodyPr wrap="none" rtlCol="0">
            <a:spAutoFit/>
          </a:bodyPr>
          <a:lstStyle/>
          <a:p>
            <a:r>
              <a:rPr lang="en-US" sz="2400" b="1" dirty="0" smtClean="0"/>
              <a:t>Linear Regression</a:t>
            </a:r>
          </a:p>
        </p:txBody>
      </p:sp>
      <p:sp>
        <p:nvSpPr>
          <p:cNvPr id="3" name="TextBox 2"/>
          <p:cNvSpPr txBox="1"/>
          <p:nvPr/>
        </p:nvSpPr>
        <p:spPr>
          <a:xfrm>
            <a:off x="1320800" y="1347646"/>
            <a:ext cx="10007600" cy="2769989"/>
          </a:xfrm>
          <a:prstGeom prst="rect">
            <a:avLst/>
          </a:prstGeom>
          <a:noFill/>
        </p:spPr>
        <p:txBody>
          <a:bodyPr wrap="square" rtlCol="0">
            <a:spAutoFit/>
          </a:bodyPr>
          <a:lstStyle/>
          <a:p>
            <a:r>
              <a:rPr lang="en-US" dirty="0" smtClean="0"/>
              <a:t>These minimization functions are also known as cost functions.</a:t>
            </a:r>
          </a:p>
          <a:p>
            <a:endParaRPr lang="en-US" dirty="0" smtClean="0"/>
          </a:p>
          <a:p>
            <a:r>
              <a:rPr lang="en-US" dirty="0" smtClean="0"/>
              <a:t>We have already seen two of the cost functions, there could be many cost functions. In practice, Squared sum of errors or least square sum is the one which is being used the most.</a:t>
            </a:r>
          </a:p>
          <a:p>
            <a:endParaRPr lang="en-US" dirty="0" smtClean="0"/>
          </a:p>
          <a:p>
            <a:r>
              <a:rPr lang="en-US" dirty="0" smtClean="0"/>
              <a:t>Squared errors give us a more uniformly distributed graph. With nice mathematical properties. It is convenient to work with. Uniformly differentiable. </a:t>
            </a:r>
          </a:p>
          <a:p>
            <a:endParaRPr lang="en-US" dirty="0"/>
          </a:p>
          <a:p>
            <a:r>
              <a:rPr lang="en-US" dirty="0" smtClean="0"/>
              <a:t>That said, there are different school of thoughts regarding absolute sum and square sum. </a:t>
            </a:r>
            <a:endParaRPr lang="en-US" dirty="0"/>
          </a:p>
          <a:p>
            <a:endParaRPr lang="en-US" baseline="-25000" dirty="0" smtClean="0"/>
          </a:p>
        </p:txBody>
      </p:sp>
    </p:spTree>
    <p:extLst>
      <p:ext uri="{BB962C8B-B14F-4D97-AF65-F5344CB8AC3E}">
        <p14:creationId xmlns:p14="http://schemas.microsoft.com/office/powerpoint/2010/main" val="188875827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2424382" cy="461665"/>
          </a:xfrm>
          <a:prstGeom prst="rect">
            <a:avLst/>
          </a:prstGeom>
          <a:noFill/>
        </p:spPr>
        <p:txBody>
          <a:bodyPr wrap="none" rtlCol="0">
            <a:spAutoFit/>
          </a:bodyPr>
          <a:lstStyle/>
          <a:p>
            <a:r>
              <a:rPr lang="en-US" sz="2400" b="1" dirty="0" smtClean="0"/>
              <a:t>Linear Regression</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0533" y="1782327"/>
            <a:ext cx="4893733" cy="3447288"/>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95965" y="1821736"/>
            <a:ext cx="4974336" cy="3447288"/>
          </a:xfrm>
          <a:prstGeom prst="rect">
            <a:avLst/>
          </a:prstGeom>
        </p:spPr>
      </p:pic>
      <p:sp>
        <p:nvSpPr>
          <p:cNvPr id="7" name="TextBox 6"/>
          <p:cNvSpPr txBox="1"/>
          <p:nvPr/>
        </p:nvSpPr>
        <p:spPr>
          <a:xfrm>
            <a:off x="1320800" y="1336795"/>
            <a:ext cx="4250267" cy="369332"/>
          </a:xfrm>
          <a:prstGeom prst="rect">
            <a:avLst/>
          </a:prstGeom>
          <a:noFill/>
        </p:spPr>
        <p:txBody>
          <a:bodyPr wrap="square" rtlCol="0">
            <a:spAutoFit/>
          </a:bodyPr>
          <a:lstStyle/>
          <a:p>
            <a:r>
              <a:rPr lang="en-US" dirty="0" smtClean="0"/>
              <a:t>Y(X) = </a:t>
            </a:r>
            <a:r>
              <a:rPr lang="en-US" dirty="0" err="1" smtClean="0"/>
              <a:t>bX</a:t>
            </a:r>
            <a:r>
              <a:rPr lang="en-US" dirty="0" smtClean="0"/>
              <a:t> </a:t>
            </a:r>
            <a:endParaRPr lang="en-US" dirty="0"/>
          </a:p>
        </p:txBody>
      </p:sp>
      <mc:AlternateContent xmlns:mc="http://schemas.openxmlformats.org/markup-compatibility/2006" xmlns:a14="http://schemas.microsoft.com/office/drawing/2010/main">
        <mc:Choice Requires="a14">
          <p:sp>
            <p:nvSpPr>
              <p:cNvPr id="8" name="TextBox 7"/>
              <p:cNvSpPr txBox="1"/>
              <p:nvPr/>
            </p:nvSpPr>
            <p:spPr>
              <a:xfrm>
                <a:off x="6901942" y="977558"/>
                <a:ext cx="2445258" cy="370358"/>
              </a:xfrm>
              <a:prstGeom prst="rect">
                <a:avLst/>
              </a:prstGeom>
              <a:noFill/>
            </p:spPr>
            <p:txBody>
              <a:bodyPr wrap="square" rtlCol="0">
                <a:spAutoFit/>
              </a:bodyPr>
              <a:lstStyle/>
              <a:p>
                <a:r>
                  <a:rPr lang="en-US" dirty="0" smtClean="0"/>
                  <a:t>e(b) = </a:t>
                </a:r>
                <a14:m>
                  <m:oMath xmlns:m="http://schemas.openxmlformats.org/officeDocument/2006/math">
                    <m:nary>
                      <m:naryPr>
                        <m:chr m:val="∑"/>
                        <m:ctrlPr>
                          <a:rPr lang="is-IS" i="1" smtClean="0">
                            <a:latin typeface="Cambria Math" charset="0"/>
                          </a:rPr>
                        </m:ctrlPr>
                      </m:naryPr>
                      <m:sub>
                        <m:r>
                          <m:rPr>
                            <m:brk m:alnAt="23"/>
                          </m:rPr>
                          <a:rPr lang="en-US" b="0" i="1" smtClean="0">
                            <a:latin typeface="Cambria Math" charset="0"/>
                          </a:rPr>
                          <m:t>𝑖</m:t>
                        </m:r>
                        <m:r>
                          <a:rPr lang="en-US" b="0" i="1" smtClean="0">
                            <a:latin typeface="Cambria Math" charset="0"/>
                          </a:rPr>
                          <m:t>=1</m:t>
                        </m:r>
                      </m:sub>
                      <m:sup>
                        <m:r>
                          <a:rPr lang="en-US" b="0" i="1" smtClean="0">
                            <a:latin typeface="Cambria Math" charset="0"/>
                          </a:rPr>
                          <m:t>𝑛</m:t>
                        </m:r>
                      </m:sup>
                      <m:e>
                        <m:d>
                          <m:dPr>
                            <m:ctrlPr>
                              <a:rPr lang="en-US" b="0" i="1" smtClean="0">
                                <a:latin typeface="Cambria Math" charset="0"/>
                              </a:rPr>
                            </m:ctrlPr>
                          </m:dPr>
                          <m:e>
                            <m:r>
                              <a:rPr lang="en-US" b="0" i="1" smtClean="0">
                                <a:latin typeface="Cambria Math" charset="0"/>
                              </a:rPr>
                              <m:t>𝑏𝑋</m:t>
                            </m:r>
                            <m:r>
                              <a:rPr lang="en-US" b="0" i="1" baseline="-25000" smtClean="0">
                                <a:latin typeface="Cambria Math" charset="0"/>
                              </a:rPr>
                              <m:t>𝑖</m:t>
                            </m:r>
                            <m:r>
                              <a:rPr lang="en-US" b="0" i="1" smtClean="0">
                                <a:latin typeface="Cambria Math" charset="0"/>
                              </a:rPr>
                              <m:t> −</m:t>
                            </m:r>
                            <m:r>
                              <a:rPr lang="en-US" b="0" i="1" smtClean="0">
                                <a:latin typeface="Cambria Math" charset="0"/>
                              </a:rPr>
                              <m:t>𝑌𝑖</m:t>
                            </m:r>
                          </m:e>
                        </m:d>
                        <m:r>
                          <a:rPr lang="en-US" b="0" i="1" baseline="30000" smtClean="0">
                            <a:latin typeface="Cambria Math" charset="0"/>
                          </a:rPr>
                          <m:t>2</m:t>
                        </m:r>
                      </m:e>
                    </m:nary>
                  </m:oMath>
                </a14:m>
                <a:endParaRPr lang="en-US" dirty="0"/>
              </a:p>
            </p:txBody>
          </p:sp>
        </mc:Choice>
        <mc:Fallback xmlns="">
          <p:sp>
            <p:nvSpPr>
              <p:cNvPr id="8" name="TextBox 7"/>
              <p:cNvSpPr txBox="1">
                <a:spLocks noRot="1" noChangeAspect="1" noMove="1" noResize="1" noEditPoints="1" noAdjustHandles="1" noChangeArrowheads="1" noChangeShapeType="1" noTextEdit="1"/>
              </p:cNvSpPr>
              <p:nvPr/>
            </p:nvSpPr>
            <p:spPr>
              <a:xfrm>
                <a:off x="6901942" y="977558"/>
                <a:ext cx="2445258" cy="370358"/>
              </a:xfrm>
              <a:prstGeom prst="rect">
                <a:avLst/>
              </a:prstGeom>
              <a:blipFill rotWithShape="0">
                <a:blip r:embed="rId6"/>
                <a:stretch>
                  <a:fillRect l="-1995" t="-119672" b="-183607"/>
                </a:stretch>
              </a:blipFill>
            </p:spPr>
            <p:txBody>
              <a:bodyPr/>
              <a:lstStyle/>
              <a:p>
                <a:r>
                  <a:rPr lang="en-US">
                    <a:noFill/>
                  </a:rPr>
                  <a:t> </a:t>
                </a:r>
              </a:p>
            </p:txBody>
          </p:sp>
        </mc:Fallback>
      </mc:AlternateContent>
      <p:sp>
        <p:nvSpPr>
          <p:cNvPr id="9" name="TextBox 8"/>
          <p:cNvSpPr txBox="1"/>
          <p:nvPr/>
        </p:nvSpPr>
        <p:spPr>
          <a:xfrm>
            <a:off x="1320800" y="5046133"/>
            <a:ext cx="9702800" cy="646331"/>
          </a:xfrm>
          <a:prstGeom prst="rect">
            <a:avLst/>
          </a:prstGeom>
          <a:noFill/>
        </p:spPr>
        <p:txBody>
          <a:bodyPr wrap="square" rtlCol="0">
            <a:spAutoFit/>
          </a:bodyPr>
          <a:lstStyle/>
          <a:p>
            <a:r>
              <a:rPr lang="en-US" b="1" dirty="0" smtClean="0"/>
              <a:t>As expected, we have best fit one e(b) is minimum i.e. 0 at b = 1 and line of regression has minimum error.</a:t>
            </a:r>
            <a:endParaRPr lang="en-US" b="1" dirty="0"/>
          </a:p>
        </p:txBody>
      </p:sp>
      <p:sp>
        <p:nvSpPr>
          <p:cNvPr id="3" name="TextBox 2"/>
          <p:cNvSpPr txBox="1"/>
          <p:nvPr/>
        </p:nvSpPr>
        <p:spPr>
          <a:xfrm>
            <a:off x="6901942" y="1552238"/>
            <a:ext cx="4351867" cy="307777"/>
          </a:xfrm>
          <a:prstGeom prst="rect">
            <a:avLst/>
          </a:prstGeom>
          <a:noFill/>
        </p:spPr>
        <p:txBody>
          <a:bodyPr wrap="square" rtlCol="0">
            <a:spAutoFit/>
          </a:bodyPr>
          <a:lstStyle/>
          <a:p>
            <a:r>
              <a:rPr lang="en-US" sz="1400" i="1" dirty="0" smtClean="0"/>
              <a:t>*Divided by 2n </a:t>
            </a:r>
            <a:endParaRPr lang="en-US" sz="1400" i="1" dirty="0"/>
          </a:p>
        </p:txBody>
      </p:sp>
    </p:spTree>
    <p:extLst>
      <p:ext uri="{BB962C8B-B14F-4D97-AF65-F5344CB8AC3E}">
        <p14:creationId xmlns:p14="http://schemas.microsoft.com/office/powerpoint/2010/main" val="15153876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2424382" cy="461665"/>
          </a:xfrm>
          <a:prstGeom prst="rect">
            <a:avLst/>
          </a:prstGeom>
          <a:noFill/>
        </p:spPr>
        <p:txBody>
          <a:bodyPr wrap="none" rtlCol="0">
            <a:spAutoFit/>
          </a:bodyPr>
          <a:lstStyle/>
          <a:p>
            <a:r>
              <a:rPr lang="en-US" sz="2400" b="1" dirty="0" smtClean="0"/>
              <a:t>Linear Regression</a:t>
            </a:r>
          </a:p>
        </p:txBody>
      </p:sp>
      <p:sp>
        <p:nvSpPr>
          <p:cNvPr id="7" name="TextBox 6"/>
          <p:cNvSpPr txBox="1"/>
          <p:nvPr/>
        </p:nvSpPr>
        <p:spPr>
          <a:xfrm>
            <a:off x="1320800" y="1336795"/>
            <a:ext cx="9906000" cy="646331"/>
          </a:xfrm>
          <a:prstGeom prst="rect">
            <a:avLst/>
          </a:prstGeom>
          <a:noFill/>
        </p:spPr>
        <p:txBody>
          <a:bodyPr wrap="square" rtlCol="0">
            <a:spAutoFit/>
          </a:bodyPr>
          <a:lstStyle/>
          <a:p>
            <a:r>
              <a:rPr lang="en-US" dirty="0" smtClean="0"/>
              <a:t>Thus, a necessary condition for relative minimum is vanishing of the partial derivatives with respect to </a:t>
            </a:r>
            <a:r>
              <a:rPr lang="en-US" b="1" dirty="0" smtClean="0"/>
              <a:t>a</a:t>
            </a:r>
            <a:r>
              <a:rPr lang="en-US" dirty="0" smtClean="0"/>
              <a:t> and </a:t>
            </a:r>
            <a:r>
              <a:rPr lang="en-US" b="1" dirty="0" smtClean="0"/>
              <a:t>b</a:t>
            </a:r>
            <a:r>
              <a:rPr lang="en-US" dirty="0" smtClean="0"/>
              <a:t>. We thus have:</a:t>
            </a:r>
            <a:endParaRPr lang="en-US" dirty="0"/>
          </a:p>
        </p:txBody>
      </p:sp>
      <mc:AlternateContent xmlns:mc="http://schemas.openxmlformats.org/markup-compatibility/2006">
        <mc:Choice xmlns:a14="http://schemas.microsoft.com/office/drawing/2010/main" Requires="a14">
          <p:sp>
            <p:nvSpPr>
              <p:cNvPr id="6" name="TextBox 5"/>
              <p:cNvSpPr txBox="1"/>
              <p:nvPr/>
            </p:nvSpPr>
            <p:spPr>
              <a:xfrm>
                <a:off x="6595533" y="2418313"/>
                <a:ext cx="3911600" cy="370358"/>
              </a:xfrm>
              <a:prstGeom prst="rect">
                <a:avLst/>
              </a:prstGeom>
              <a:noFill/>
            </p:spPr>
            <p:txBody>
              <a:bodyPr wrap="square" rtlCol="0">
                <a:spAutoFit/>
              </a:bodyPr>
              <a:lstStyle/>
              <a:p>
                <a:r>
                  <a:rPr lang="en-US" dirty="0" smtClean="0"/>
                  <a:t>2</a:t>
                </a:r>
                <a14:m>
                  <m:oMath xmlns:m="http://schemas.openxmlformats.org/officeDocument/2006/math">
                    <m:nary>
                      <m:naryPr>
                        <m:chr m:val="∑"/>
                        <m:ctrlPr>
                          <a:rPr lang="is-IS" i="1" smtClean="0">
                            <a:latin typeface="Cambria Math" charset="0"/>
                          </a:rPr>
                        </m:ctrlPr>
                      </m:naryPr>
                      <m:sub>
                        <m:r>
                          <m:rPr>
                            <m:brk m:alnAt="23"/>
                          </m:rPr>
                          <a:rPr lang="en-US" b="0" i="1" smtClean="0">
                            <a:latin typeface="Cambria Math" charset="0"/>
                          </a:rPr>
                          <m:t>𝑖</m:t>
                        </m:r>
                        <m:r>
                          <a:rPr lang="en-US" b="0" i="1" smtClean="0">
                            <a:latin typeface="Cambria Math" charset="0"/>
                          </a:rPr>
                          <m:t>=1</m:t>
                        </m:r>
                      </m:sub>
                      <m:sup>
                        <m:r>
                          <a:rPr lang="en-US" b="0" i="1" smtClean="0">
                            <a:latin typeface="Cambria Math" charset="0"/>
                          </a:rPr>
                          <m:t>𝑛</m:t>
                        </m:r>
                      </m:sup>
                      <m:e>
                        <m:d>
                          <m:dPr>
                            <m:begChr m:val="["/>
                            <m:endChr m:val="]"/>
                            <m:ctrlPr>
                              <a:rPr lang="en-US" b="0" i="1" smtClean="0">
                                <a:latin typeface="Cambria Math" charset="0"/>
                              </a:rPr>
                            </m:ctrlPr>
                          </m:dPr>
                          <m:e>
                            <m:r>
                              <a:rPr lang="en-US" b="0" i="1" smtClean="0">
                                <a:latin typeface="Cambria Math" charset="0"/>
                              </a:rPr>
                              <m:t>𝑌</m:t>
                            </m:r>
                            <m:r>
                              <a:rPr lang="en-US" b="0" i="1" baseline="-25000" smtClean="0">
                                <a:latin typeface="Cambria Math" charset="0"/>
                              </a:rPr>
                              <m:t>𝑖</m:t>
                            </m:r>
                            <m:r>
                              <a:rPr lang="en-US" b="0" i="1" smtClean="0">
                                <a:latin typeface="Cambria Math" charset="0"/>
                              </a:rPr>
                              <m:t> −</m:t>
                            </m:r>
                            <m:d>
                              <m:dPr>
                                <m:ctrlPr>
                                  <a:rPr lang="en-US" b="0" i="1" smtClean="0">
                                    <a:latin typeface="Cambria Math" charset="0"/>
                                  </a:rPr>
                                </m:ctrlPr>
                              </m:dPr>
                              <m:e>
                                <m:r>
                                  <a:rPr lang="en-US" b="0" i="1" smtClean="0">
                                    <a:latin typeface="Cambria Math" charset="0"/>
                                  </a:rPr>
                                  <m:t>𝑎</m:t>
                                </m:r>
                                <m:r>
                                  <a:rPr lang="en-US" b="0" i="1" smtClean="0">
                                    <a:latin typeface="Cambria Math" charset="0"/>
                                  </a:rPr>
                                  <m:t>+</m:t>
                                </m:r>
                                <m:r>
                                  <a:rPr lang="en-US" b="0" i="1" smtClean="0">
                                    <a:latin typeface="Cambria Math" charset="0"/>
                                  </a:rPr>
                                  <m:t>𝑏𝑋𝑖</m:t>
                                </m:r>
                              </m:e>
                            </m:d>
                          </m:e>
                        </m:d>
                        <m:d>
                          <m:dPr>
                            <m:ctrlPr>
                              <a:rPr lang="en-US" b="0" i="1" smtClean="0">
                                <a:latin typeface="Cambria Math" charset="0"/>
                              </a:rPr>
                            </m:ctrlPr>
                          </m:dPr>
                          <m:e>
                            <m:r>
                              <a:rPr lang="en-US" b="0" i="1" smtClean="0">
                                <a:latin typeface="Cambria Math" charset="0"/>
                              </a:rPr>
                              <m:t>−1</m:t>
                            </m:r>
                          </m:e>
                        </m:d>
                        <m:r>
                          <a:rPr lang="en-US" b="0" i="1" smtClean="0">
                            <a:latin typeface="Cambria Math" charset="0"/>
                          </a:rPr>
                          <m:t>=0</m:t>
                        </m:r>
                      </m:e>
                    </m:nary>
                  </m:oMath>
                </a14:m>
                <a:endParaRPr lang="en-US" dirty="0"/>
              </a:p>
            </p:txBody>
          </p:sp>
        </mc:Choice>
        <mc:Fallback>
          <p:sp>
            <p:nvSpPr>
              <p:cNvPr id="6" name="TextBox 5"/>
              <p:cNvSpPr txBox="1">
                <a:spLocks noRot="1" noChangeAspect="1" noMove="1" noResize="1" noEditPoints="1" noAdjustHandles="1" noChangeArrowheads="1" noChangeShapeType="1" noTextEdit="1"/>
              </p:cNvSpPr>
              <p:nvPr/>
            </p:nvSpPr>
            <p:spPr>
              <a:xfrm>
                <a:off x="6595533" y="2418313"/>
                <a:ext cx="3911600" cy="370358"/>
              </a:xfrm>
              <a:prstGeom prst="rect">
                <a:avLst/>
              </a:prstGeom>
              <a:blipFill rotWithShape="0">
                <a:blip r:embed="rId4"/>
                <a:stretch>
                  <a:fillRect l="-5763" t="-121667" b="-188333"/>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1" name="TextBox 10"/>
              <p:cNvSpPr txBox="1"/>
              <p:nvPr/>
            </p:nvSpPr>
            <p:spPr>
              <a:xfrm>
                <a:off x="6595533" y="3501003"/>
                <a:ext cx="3911600" cy="370358"/>
              </a:xfrm>
              <a:prstGeom prst="rect">
                <a:avLst/>
              </a:prstGeom>
              <a:noFill/>
            </p:spPr>
            <p:txBody>
              <a:bodyPr wrap="square" rtlCol="0">
                <a:spAutoFit/>
              </a:bodyPr>
              <a:lstStyle/>
              <a:p>
                <a:r>
                  <a:rPr lang="en-US" dirty="0" smtClean="0"/>
                  <a:t>2</a:t>
                </a:r>
                <a14:m>
                  <m:oMath xmlns:m="http://schemas.openxmlformats.org/officeDocument/2006/math">
                    <m:nary>
                      <m:naryPr>
                        <m:chr m:val="∑"/>
                        <m:ctrlPr>
                          <a:rPr lang="is-IS" i="1" smtClean="0">
                            <a:latin typeface="Cambria Math" charset="0"/>
                          </a:rPr>
                        </m:ctrlPr>
                      </m:naryPr>
                      <m:sub>
                        <m:r>
                          <m:rPr>
                            <m:brk m:alnAt="23"/>
                          </m:rPr>
                          <a:rPr lang="en-US" b="0" i="1" smtClean="0">
                            <a:latin typeface="Cambria Math" charset="0"/>
                          </a:rPr>
                          <m:t>𝑖</m:t>
                        </m:r>
                        <m:r>
                          <a:rPr lang="en-US" b="0" i="1" smtClean="0">
                            <a:latin typeface="Cambria Math" charset="0"/>
                          </a:rPr>
                          <m:t>=1</m:t>
                        </m:r>
                      </m:sub>
                      <m:sup>
                        <m:r>
                          <a:rPr lang="en-US" b="0" i="1" smtClean="0">
                            <a:latin typeface="Cambria Math" charset="0"/>
                          </a:rPr>
                          <m:t>𝑛</m:t>
                        </m:r>
                      </m:sup>
                      <m:e>
                        <m:d>
                          <m:dPr>
                            <m:begChr m:val="["/>
                            <m:endChr m:val="]"/>
                            <m:ctrlPr>
                              <a:rPr lang="en-US" b="0" i="1" smtClean="0">
                                <a:latin typeface="Cambria Math" charset="0"/>
                              </a:rPr>
                            </m:ctrlPr>
                          </m:dPr>
                          <m:e>
                            <m:r>
                              <a:rPr lang="en-US" b="0" i="1" smtClean="0">
                                <a:latin typeface="Cambria Math" charset="0"/>
                              </a:rPr>
                              <m:t>𝑌</m:t>
                            </m:r>
                            <m:r>
                              <a:rPr lang="en-US" b="0" i="1" baseline="-25000" smtClean="0">
                                <a:latin typeface="Cambria Math" charset="0"/>
                              </a:rPr>
                              <m:t>𝑖</m:t>
                            </m:r>
                            <m:r>
                              <a:rPr lang="en-US" b="0" i="1" smtClean="0">
                                <a:latin typeface="Cambria Math" charset="0"/>
                              </a:rPr>
                              <m:t> −</m:t>
                            </m:r>
                            <m:d>
                              <m:dPr>
                                <m:ctrlPr>
                                  <a:rPr lang="en-US" b="0" i="1" smtClean="0">
                                    <a:latin typeface="Cambria Math" charset="0"/>
                                  </a:rPr>
                                </m:ctrlPr>
                              </m:dPr>
                              <m:e>
                                <m:r>
                                  <a:rPr lang="en-US" b="0" i="1" smtClean="0">
                                    <a:latin typeface="Cambria Math" charset="0"/>
                                  </a:rPr>
                                  <m:t>𝑎</m:t>
                                </m:r>
                                <m:r>
                                  <a:rPr lang="en-US" b="0" i="1" smtClean="0">
                                    <a:latin typeface="Cambria Math" charset="0"/>
                                  </a:rPr>
                                  <m:t>+</m:t>
                                </m:r>
                                <m:r>
                                  <a:rPr lang="en-US" b="0" i="1" smtClean="0">
                                    <a:latin typeface="Cambria Math" charset="0"/>
                                  </a:rPr>
                                  <m:t>𝑏𝑋𝑖</m:t>
                                </m:r>
                              </m:e>
                            </m:d>
                          </m:e>
                        </m:d>
                        <m:d>
                          <m:dPr>
                            <m:ctrlPr>
                              <a:rPr lang="en-US" b="0" i="1" smtClean="0">
                                <a:latin typeface="Cambria Math" charset="0"/>
                              </a:rPr>
                            </m:ctrlPr>
                          </m:dPr>
                          <m:e>
                            <m:r>
                              <a:rPr lang="en-US" b="0" i="1" smtClean="0">
                                <a:latin typeface="Cambria Math" charset="0"/>
                              </a:rPr>
                              <m:t>−</m:t>
                            </m:r>
                            <m:r>
                              <a:rPr lang="en-US" b="0" i="1" smtClean="0">
                                <a:latin typeface="Cambria Math" charset="0"/>
                              </a:rPr>
                              <m:t>𝑋𝑖</m:t>
                            </m:r>
                          </m:e>
                        </m:d>
                        <m:r>
                          <a:rPr lang="en-US" b="0" i="1" smtClean="0">
                            <a:latin typeface="Cambria Math" charset="0"/>
                          </a:rPr>
                          <m:t>=0</m:t>
                        </m:r>
                      </m:e>
                    </m:nary>
                  </m:oMath>
                </a14:m>
                <a:endParaRPr lang="en-US" dirty="0"/>
              </a:p>
            </p:txBody>
          </p:sp>
        </mc:Choice>
        <mc:Fallback>
          <p:sp>
            <p:nvSpPr>
              <p:cNvPr id="11" name="TextBox 10"/>
              <p:cNvSpPr txBox="1">
                <a:spLocks noRot="1" noChangeAspect="1" noMove="1" noResize="1" noEditPoints="1" noAdjustHandles="1" noChangeArrowheads="1" noChangeShapeType="1" noTextEdit="1"/>
              </p:cNvSpPr>
              <p:nvPr/>
            </p:nvSpPr>
            <p:spPr>
              <a:xfrm>
                <a:off x="6595533" y="3501003"/>
                <a:ext cx="3911600" cy="370358"/>
              </a:xfrm>
              <a:prstGeom prst="rect">
                <a:avLst/>
              </a:prstGeom>
              <a:blipFill rotWithShape="0">
                <a:blip r:embed="rId5"/>
                <a:stretch>
                  <a:fillRect l="-5763" t="-119672" b="-18360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3" name="TextBox 12"/>
              <p:cNvSpPr txBox="1"/>
              <p:nvPr/>
            </p:nvSpPr>
            <p:spPr>
              <a:xfrm>
                <a:off x="1320800" y="2439332"/>
                <a:ext cx="3149600" cy="109889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nary>
                        <m:naryPr>
                          <m:chr m:val="∑"/>
                          <m:ctrlPr>
                            <a:rPr lang="is-IS" sz="2400" b="1" i="1">
                              <a:latin typeface="Cambria Math" charset="0"/>
                            </a:rPr>
                          </m:ctrlPr>
                        </m:naryPr>
                        <m:sub>
                          <m:r>
                            <m:rPr>
                              <m:brk m:alnAt="23"/>
                            </m:rPr>
                            <a:rPr lang="en-US" sz="2400" b="1" i="1">
                              <a:latin typeface="Cambria Math" charset="0"/>
                            </a:rPr>
                            <m:t>𝒊</m:t>
                          </m:r>
                          <m:r>
                            <a:rPr lang="en-US" sz="2400" b="1" i="1">
                              <a:latin typeface="Cambria Math" charset="0"/>
                            </a:rPr>
                            <m:t>=</m:t>
                          </m:r>
                          <m:r>
                            <a:rPr lang="en-US" sz="2400" b="1" i="1" smtClean="0">
                              <a:latin typeface="Cambria Math" charset="0"/>
                            </a:rPr>
                            <m:t>𝟏</m:t>
                          </m:r>
                        </m:sub>
                        <m:sup>
                          <m:r>
                            <a:rPr lang="en-US" sz="2400" b="1" i="1">
                              <a:latin typeface="Cambria Math" charset="0"/>
                            </a:rPr>
                            <m:t>𝒏</m:t>
                          </m:r>
                        </m:sup>
                        <m:e>
                          <m:r>
                            <m:rPr>
                              <m:nor/>
                            </m:rPr>
                            <a:rPr lang="en-US" sz="2400" b="1">
                              <a:latin typeface="Cambria Math" charset="0"/>
                            </a:rPr>
                            <m:t>(</m:t>
                          </m:r>
                          <m:r>
                            <m:rPr>
                              <m:nor/>
                            </m:rPr>
                            <a:rPr lang="en-US" sz="2400" b="1" dirty="0"/>
                            <m:t>Y</m:t>
                          </m:r>
                          <m:r>
                            <m:rPr>
                              <m:nor/>
                            </m:rPr>
                            <a:rPr lang="en-US" sz="2400" b="1" baseline="-25000" dirty="0"/>
                            <m:t>i</m:t>
                          </m:r>
                          <m:r>
                            <m:rPr>
                              <m:nor/>
                            </m:rPr>
                            <a:rPr lang="en-US" sz="2400" b="1" dirty="0"/>
                            <m:t> – (</m:t>
                          </m:r>
                          <m:r>
                            <m:rPr>
                              <m:nor/>
                            </m:rPr>
                            <a:rPr lang="en-US" sz="2400" b="1" dirty="0"/>
                            <m:t>a</m:t>
                          </m:r>
                          <m:r>
                            <m:rPr>
                              <m:nor/>
                            </m:rPr>
                            <a:rPr lang="en-US" sz="2400" b="1" dirty="0"/>
                            <m:t> + </m:t>
                          </m:r>
                          <m:r>
                            <m:rPr>
                              <m:nor/>
                            </m:rPr>
                            <a:rPr lang="en-US" sz="2400" b="1" dirty="0"/>
                            <m:t>bXi</m:t>
                          </m:r>
                          <m:r>
                            <m:rPr>
                              <m:nor/>
                            </m:rPr>
                            <a:rPr lang="en-US" sz="2400" b="1" dirty="0"/>
                            <m:t>))</m:t>
                          </m:r>
                          <m:r>
                            <m:rPr>
                              <m:nor/>
                            </m:rPr>
                            <a:rPr lang="en-US" sz="2400" b="1" baseline="30000" dirty="0"/>
                            <m:t>2</m:t>
                          </m:r>
                          <m:r>
                            <m:rPr>
                              <m:nor/>
                            </m:rPr>
                            <a:rPr lang="en-US" sz="2400" b="1" dirty="0"/>
                            <m:t> </m:t>
                          </m:r>
                        </m:e>
                      </m:nary>
                    </m:oMath>
                  </m:oMathPara>
                </a14:m>
                <a:endParaRPr lang="en-US" sz="2400" b="1" dirty="0"/>
              </a:p>
            </p:txBody>
          </p:sp>
        </mc:Choice>
        <mc:Fallback>
          <p:sp>
            <p:nvSpPr>
              <p:cNvPr id="13" name="TextBox 12"/>
              <p:cNvSpPr txBox="1">
                <a:spLocks noRot="1" noChangeAspect="1" noMove="1" noResize="1" noEditPoints="1" noAdjustHandles="1" noChangeArrowheads="1" noChangeShapeType="1" noTextEdit="1"/>
              </p:cNvSpPr>
              <p:nvPr/>
            </p:nvSpPr>
            <p:spPr>
              <a:xfrm>
                <a:off x="1320800" y="2439332"/>
                <a:ext cx="3149600" cy="1098891"/>
              </a:xfrm>
              <a:prstGeom prst="rect">
                <a:avLst/>
              </a:prstGeom>
              <a:blipFill rotWithShape="0">
                <a:blip r:embed="rId6"/>
                <a:stretch>
                  <a:fillRect/>
                </a:stretch>
              </a:blipFill>
            </p:spPr>
            <p:txBody>
              <a:bodyPr/>
              <a:lstStyle/>
              <a:p>
                <a:r>
                  <a:rPr lang="en-US">
                    <a:noFill/>
                  </a:rPr>
                  <a:t> </a:t>
                </a:r>
              </a:p>
            </p:txBody>
          </p:sp>
        </mc:Fallback>
      </mc:AlternateContent>
      <p:cxnSp>
        <p:nvCxnSpPr>
          <p:cNvPr id="14" name="Curved Connector 13"/>
          <p:cNvCxnSpPr>
            <a:stCxn id="13" idx="0"/>
          </p:cNvCxnSpPr>
          <p:nvPr/>
        </p:nvCxnSpPr>
        <p:spPr>
          <a:xfrm rot="16200000" flipH="1">
            <a:off x="4502620" y="832312"/>
            <a:ext cx="164160" cy="3378200"/>
          </a:xfrm>
          <a:prstGeom prst="curvedConnector4">
            <a:avLst>
              <a:gd name="adj1" fmla="val -139254"/>
              <a:gd name="adj2" fmla="val 7330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a:stCxn id="13" idx="2"/>
          </p:cNvCxnSpPr>
          <p:nvPr/>
        </p:nvCxnSpPr>
        <p:spPr>
          <a:xfrm rot="5400000" flipH="1" flipV="1">
            <a:off x="4566090" y="1830513"/>
            <a:ext cx="37220" cy="3378200"/>
          </a:xfrm>
          <a:prstGeom prst="curvedConnector4">
            <a:avLst>
              <a:gd name="adj1" fmla="val -614186"/>
              <a:gd name="adj2" fmla="val 73308"/>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7" name="TextBox 16"/>
              <p:cNvSpPr txBox="1"/>
              <p:nvPr/>
            </p:nvSpPr>
            <p:spPr>
              <a:xfrm>
                <a:off x="4285669" y="1812241"/>
                <a:ext cx="499624" cy="619016"/>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charset="0"/>
                            </a:rPr>
                          </m:ctrlPr>
                        </m:fPr>
                        <m:num>
                          <m:r>
                            <a:rPr lang="en-US" i="1" smtClean="0">
                              <a:latin typeface="Cambria Math" charset="0"/>
                            </a:rPr>
                            <m:t>𝜕</m:t>
                          </m:r>
                          <m:r>
                            <a:rPr lang="en-US" b="0" i="1" smtClean="0">
                              <a:latin typeface="Cambria Math" charset="0"/>
                            </a:rPr>
                            <m:t>𝑓</m:t>
                          </m:r>
                        </m:num>
                        <m:den>
                          <m:r>
                            <a:rPr lang="en-US" i="1" smtClean="0">
                              <a:latin typeface="Cambria Math" charset="0"/>
                            </a:rPr>
                            <m:t>𝜕</m:t>
                          </m:r>
                          <m:r>
                            <a:rPr lang="en-US" b="0" i="1" smtClean="0">
                              <a:latin typeface="Cambria Math" charset="0"/>
                            </a:rPr>
                            <m:t>𝑎</m:t>
                          </m:r>
                        </m:den>
                      </m:f>
                    </m:oMath>
                  </m:oMathPara>
                </a14:m>
                <a:endParaRPr lang="en-US" dirty="0"/>
              </a:p>
            </p:txBody>
          </p:sp>
        </mc:Choice>
        <mc:Fallback xmlns="">
          <p:sp>
            <p:nvSpPr>
              <p:cNvPr id="17" name="TextBox 16"/>
              <p:cNvSpPr txBox="1">
                <a:spLocks noRot="1" noChangeAspect="1" noMove="1" noResize="1" noEditPoints="1" noAdjustHandles="1" noChangeArrowheads="1" noChangeShapeType="1" noTextEdit="1"/>
              </p:cNvSpPr>
              <p:nvPr/>
            </p:nvSpPr>
            <p:spPr>
              <a:xfrm>
                <a:off x="4285669" y="1812241"/>
                <a:ext cx="499624" cy="619016"/>
              </a:xfrm>
              <a:prstGeom prst="rect">
                <a:avLst/>
              </a:prstGeom>
              <a:blipFill rotWithShape="0">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TextBox 18"/>
              <p:cNvSpPr txBox="1"/>
              <p:nvPr/>
            </p:nvSpPr>
            <p:spPr>
              <a:xfrm>
                <a:off x="4220588" y="3392217"/>
                <a:ext cx="499624" cy="619016"/>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charset="0"/>
                            </a:rPr>
                          </m:ctrlPr>
                        </m:fPr>
                        <m:num>
                          <m:r>
                            <a:rPr lang="en-US" i="1" smtClean="0">
                              <a:latin typeface="Cambria Math" charset="0"/>
                            </a:rPr>
                            <m:t>𝜕</m:t>
                          </m:r>
                          <m:r>
                            <a:rPr lang="en-US" b="0" i="1" smtClean="0">
                              <a:latin typeface="Cambria Math" charset="0"/>
                            </a:rPr>
                            <m:t>𝑓</m:t>
                          </m:r>
                        </m:num>
                        <m:den>
                          <m:r>
                            <a:rPr lang="en-US" i="1" smtClean="0">
                              <a:latin typeface="Cambria Math" charset="0"/>
                            </a:rPr>
                            <m:t>𝜕</m:t>
                          </m:r>
                          <m:r>
                            <a:rPr lang="en-US" b="0" i="1" smtClean="0">
                              <a:latin typeface="Cambria Math" charset="0"/>
                            </a:rPr>
                            <m:t>𝑏</m:t>
                          </m:r>
                        </m:den>
                      </m:f>
                    </m:oMath>
                  </m:oMathPara>
                </a14:m>
                <a:endParaRPr lang="en-US" dirty="0"/>
              </a:p>
            </p:txBody>
          </p:sp>
        </mc:Choice>
        <mc:Fallback xmlns="">
          <p:sp>
            <p:nvSpPr>
              <p:cNvPr id="19" name="TextBox 18"/>
              <p:cNvSpPr txBox="1">
                <a:spLocks noRot="1" noChangeAspect="1" noMove="1" noResize="1" noEditPoints="1" noAdjustHandles="1" noChangeArrowheads="1" noChangeShapeType="1" noTextEdit="1"/>
              </p:cNvSpPr>
              <p:nvPr/>
            </p:nvSpPr>
            <p:spPr>
              <a:xfrm>
                <a:off x="4220588" y="3392217"/>
                <a:ext cx="499624" cy="619016"/>
              </a:xfrm>
              <a:prstGeom prst="rect">
                <a:avLst/>
              </a:prstGeom>
              <a:blipFill rotWithShape="0">
                <a:blip r:embed="rId8"/>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0987903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2424382" cy="461665"/>
          </a:xfrm>
          <a:prstGeom prst="rect">
            <a:avLst/>
          </a:prstGeom>
          <a:noFill/>
        </p:spPr>
        <p:txBody>
          <a:bodyPr wrap="none" rtlCol="0">
            <a:spAutoFit/>
          </a:bodyPr>
          <a:lstStyle/>
          <a:p>
            <a:r>
              <a:rPr lang="en-US" sz="2400" b="1" dirty="0" smtClean="0"/>
              <a:t>Linear Regression</a:t>
            </a:r>
            <a:endParaRPr lang="en-US" sz="2400" b="1" baseline="30000" dirty="0" smtClean="0"/>
          </a:p>
        </p:txBody>
      </p:sp>
      <p:sp>
        <p:nvSpPr>
          <p:cNvPr id="5" name="TextBox 4"/>
          <p:cNvSpPr txBox="1"/>
          <p:nvPr/>
        </p:nvSpPr>
        <p:spPr>
          <a:xfrm>
            <a:off x="1320800" y="1159132"/>
            <a:ext cx="9855200" cy="369332"/>
          </a:xfrm>
          <a:prstGeom prst="rect">
            <a:avLst/>
          </a:prstGeom>
          <a:noFill/>
        </p:spPr>
        <p:txBody>
          <a:bodyPr wrap="square" rtlCol="0">
            <a:spAutoFit/>
          </a:bodyPr>
          <a:lstStyle/>
          <a:p>
            <a:r>
              <a:rPr lang="en-US" dirty="0" smtClean="0"/>
              <a:t> </a:t>
            </a:r>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1320800" y="1620797"/>
                <a:ext cx="8432800" cy="1875450"/>
              </a:xfrm>
              <a:prstGeom prst="rect">
                <a:avLst/>
              </a:prstGeom>
              <a:noFill/>
            </p:spPr>
            <p:txBody>
              <a:bodyPr wrap="square" rtlCol="0">
                <a:spAutoFit/>
              </a:bodyPr>
              <a:lstStyle/>
              <a:p>
                <a:r>
                  <a:rPr lang="en-US" b="1" dirty="0" smtClean="0"/>
                  <a:t>Variance :</a:t>
                </a:r>
              </a:p>
              <a:p>
                <a:endParaRPr lang="en-US" b="1" dirty="0"/>
              </a:p>
              <a:p>
                <a:r>
                  <a:rPr lang="en-US" dirty="0"/>
                  <a:t>V</a:t>
                </a:r>
                <a:r>
                  <a:rPr lang="en-US" dirty="0" smtClean="0"/>
                  <a:t>ariation of values of dependent variable from mean.</a:t>
                </a:r>
              </a:p>
              <a:p>
                <a:endParaRPr lang="en-US" sz="2400" dirty="0"/>
              </a:p>
              <a:p>
                <a14:m>
                  <m:oMath xmlns:m="http://schemas.openxmlformats.org/officeDocument/2006/math">
                    <m:f>
                      <m:fPr>
                        <m:ctrlPr>
                          <a:rPr lang="bg-BG" sz="2400" i="1" smtClean="0">
                            <a:latin typeface="Cambria Math" charset="0"/>
                          </a:rPr>
                        </m:ctrlPr>
                      </m:fPr>
                      <m:num>
                        <m:nary>
                          <m:naryPr>
                            <m:chr m:val="∑"/>
                            <m:ctrlPr>
                              <a:rPr lang="is-IS" sz="2400" i="1">
                                <a:latin typeface="Cambria Math" charset="0"/>
                              </a:rPr>
                            </m:ctrlPr>
                          </m:naryPr>
                          <m:sub>
                            <m:r>
                              <m:rPr>
                                <m:brk m:alnAt="23"/>
                              </m:rPr>
                              <a:rPr lang="en-US" sz="2400" i="1">
                                <a:latin typeface="Cambria Math" charset="0"/>
                              </a:rPr>
                              <m:t>𝑖</m:t>
                            </m:r>
                            <m:r>
                              <a:rPr lang="en-US" sz="2400" i="1">
                                <a:latin typeface="Cambria Math" charset="0"/>
                              </a:rPr>
                              <m:t>=1</m:t>
                            </m:r>
                          </m:sub>
                          <m:sup>
                            <m:r>
                              <a:rPr lang="en-US" sz="2400" i="1">
                                <a:latin typeface="Cambria Math" charset="0"/>
                              </a:rPr>
                              <m:t>𝑛</m:t>
                            </m:r>
                          </m:sup>
                          <m:e>
                            <m:d>
                              <m:dPr>
                                <m:ctrlPr>
                                  <a:rPr lang="en-US" sz="2400" i="1">
                                    <a:latin typeface="Cambria Math" charset="0"/>
                                  </a:rPr>
                                </m:ctrlPr>
                              </m:dPr>
                              <m:e>
                                <m:r>
                                  <a:rPr lang="en-US" sz="2400" i="1">
                                    <a:latin typeface="Cambria Math" charset="0"/>
                                  </a:rPr>
                                  <m:t>𝑦</m:t>
                                </m:r>
                                <m:r>
                                  <a:rPr lang="en-US" sz="2400" i="1" baseline="-25000">
                                    <a:latin typeface="Cambria Math" charset="0"/>
                                  </a:rPr>
                                  <m:t>𝑖</m:t>
                                </m:r>
                                <m:r>
                                  <a:rPr lang="en-US" sz="2400" i="1">
                                    <a:latin typeface="Cambria Math" charset="0"/>
                                  </a:rPr>
                                  <m:t> −</m:t>
                                </m:r>
                                <m:r>
                                  <a:rPr lang="en-US" sz="2400" i="1">
                                    <a:latin typeface="Cambria Math" charset="0"/>
                                    <a:ea typeface="Cambria Math" charset="0"/>
                                    <a:cs typeface="Cambria Math" charset="0"/>
                                  </a:rPr>
                                  <m:t>𝜇</m:t>
                                </m:r>
                              </m:e>
                            </m:d>
                            <m:r>
                              <a:rPr lang="en-US" sz="2400" i="1" baseline="30000">
                                <a:latin typeface="Cambria Math" charset="0"/>
                                <a:ea typeface="Cambria Math" charset="0"/>
                                <a:cs typeface="Cambria Math" charset="0"/>
                              </a:rPr>
                              <m:t>2</m:t>
                            </m:r>
                          </m:e>
                        </m:nary>
                      </m:num>
                      <m:den>
                        <m:r>
                          <a:rPr lang="en-US" sz="2400" b="0" i="1" smtClean="0">
                            <a:latin typeface="Cambria Math" charset="0"/>
                          </a:rPr>
                          <m:t>𝑛</m:t>
                        </m:r>
                      </m:den>
                    </m:f>
                  </m:oMath>
                </a14:m>
                <a:r>
                  <a:rPr lang="en-US" sz="2400" dirty="0" smtClean="0"/>
                  <a:t> </a:t>
                </a:r>
                <a:r>
                  <a:rPr lang="en-US" b="1" dirty="0" smtClean="0"/>
                  <a:t> </a:t>
                </a:r>
                <a:endParaRPr lang="en-US" dirty="0"/>
              </a:p>
            </p:txBody>
          </p:sp>
        </mc:Choice>
        <mc:Fallback xmlns="">
          <p:sp>
            <p:nvSpPr>
              <p:cNvPr id="4" name="TextBox 3"/>
              <p:cNvSpPr txBox="1">
                <a:spLocks noRot="1" noChangeAspect="1" noMove="1" noResize="1" noEditPoints="1" noAdjustHandles="1" noChangeArrowheads="1" noChangeShapeType="1" noTextEdit="1"/>
              </p:cNvSpPr>
              <p:nvPr/>
            </p:nvSpPr>
            <p:spPr>
              <a:xfrm>
                <a:off x="1320800" y="1620797"/>
                <a:ext cx="8432800" cy="1875450"/>
              </a:xfrm>
              <a:prstGeom prst="rect">
                <a:avLst/>
              </a:prstGeom>
              <a:blipFill rotWithShape="0">
                <a:blip r:embed="rId4"/>
                <a:stretch>
                  <a:fillRect l="-651" t="-194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a:xfrm>
                <a:off x="1320800" y="3657600"/>
                <a:ext cx="2365712" cy="1464696"/>
              </a:xfrm>
              <a:prstGeom prst="rect">
                <a:avLst/>
              </a:prstGeom>
              <a:noFill/>
            </p:spPr>
            <p:txBody>
              <a:bodyPr wrap="none" rtlCol="0">
                <a:spAutoFit/>
              </a:bodyPr>
              <a:lstStyle/>
              <a:p>
                <a:r>
                  <a:rPr lang="en-US" b="1" dirty="0" smtClean="0"/>
                  <a:t>Standard deviation</a:t>
                </a:r>
                <a:r>
                  <a:rPr lang="en-US" dirty="0" smtClean="0"/>
                  <a:t>:</a:t>
                </a:r>
              </a:p>
              <a:p>
                <a:endParaRPr lang="en-US" dirty="0"/>
              </a:p>
              <a:p>
                <a:pPr/>
                <a14:m>
                  <m:oMathPara xmlns:m="http://schemas.openxmlformats.org/officeDocument/2006/math">
                    <m:oMathParaPr>
                      <m:jc m:val="centerGroup"/>
                    </m:oMathParaPr>
                    <m:oMath xmlns:m="http://schemas.openxmlformats.org/officeDocument/2006/math">
                      <m:r>
                        <a:rPr lang="en-US" i="1" smtClean="0">
                          <a:latin typeface="Cambria Math" charset="0"/>
                          <a:ea typeface="Cambria Math" charset="0"/>
                          <a:cs typeface="Cambria Math" charset="0"/>
                        </a:rPr>
                        <m:t>𝜎</m:t>
                      </m:r>
                      <m:r>
                        <a:rPr lang="en-US" b="0" i="1" smtClean="0">
                          <a:latin typeface="Cambria Math" charset="0"/>
                          <a:ea typeface="Cambria Math" charset="0"/>
                          <a:cs typeface="Cambria Math" charset="0"/>
                        </a:rPr>
                        <m:t>= </m:t>
                      </m:r>
                      <m:rad>
                        <m:radPr>
                          <m:degHide m:val="on"/>
                          <m:ctrlPr>
                            <a:rPr lang="en-US" b="0" i="1" smtClean="0">
                              <a:latin typeface="Cambria Math" charset="0"/>
                              <a:ea typeface="Cambria Math" charset="0"/>
                              <a:cs typeface="Cambria Math" charset="0"/>
                            </a:rPr>
                          </m:ctrlPr>
                        </m:radPr>
                        <m:deg/>
                        <m:e>
                          <m:f>
                            <m:fPr>
                              <m:ctrlPr>
                                <a:rPr lang="bg-BG" b="0" i="1" smtClean="0">
                                  <a:latin typeface="Cambria Math" charset="0"/>
                                  <a:ea typeface="Cambria Math" charset="0"/>
                                  <a:cs typeface="Cambria Math" charset="0"/>
                                </a:rPr>
                              </m:ctrlPr>
                            </m:fPr>
                            <m:num>
                              <m:nary>
                                <m:naryPr>
                                  <m:chr m:val="∑"/>
                                  <m:ctrlPr>
                                    <a:rPr lang="is-IS" i="1">
                                      <a:latin typeface="Cambria Math" charset="0"/>
                                      <a:ea typeface="Cambria Math" charset="0"/>
                                      <a:cs typeface="Cambria Math" charset="0"/>
                                    </a:rPr>
                                  </m:ctrlPr>
                                </m:naryPr>
                                <m:sub>
                                  <m:r>
                                    <m:rPr>
                                      <m:brk m:alnAt="23"/>
                                    </m:rPr>
                                    <a:rPr lang="en-US" i="1">
                                      <a:latin typeface="Cambria Math" charset="0"/>
                                      <a:ea typeface="Cambria Math" charset="0"/>
                                      <a:cs typeface="Cambria Math" charset="0"/>
                                    </a:rPr>
                                    <m:t>𝑖</m:t>
                                  </m:r>
                                  <m:r>
                                    <a:rPr lang="en-US" i="1">
                                      <a:latin typeface="Cambria Math" charset="0"/>
                                      <a:ea typeface="Cambria Math" charset="0"/>
                                      <a:cs typeface="Cambria Math" charset="0"/>
                                    </a:rPr>
                                    <m:t>=1</m:t>
                                  </m:r>
                                </m:sub>
                                <m:sup>
                                  <m:r>
                                    <a:rPr lang="en-US" i="1">
                                      <a:latin typeface="Cambria Math" charset="0"/>
                                      <a:ea typeface="Cambria Math" charset="0"/>
                                      <a:cs typeface="Cambria Math" charset="0"/>
                                    </a:rPr>
                                    <m:t>𝑛</m:t>
                                  </m:r>
                                </m:sup>
                                <m:e>
                                  <m:d>
                                    <m:dPr>
                                      <m:ctrlPr>
                                        <a:rPr lang="en-US" i="1">
                                          <a:latin typeface="Cambria Math" charset="0"/>
                                          <a:ea typeface="Cambria Math" charset="0"/>
                                          <a:cs typeface="Cambria Math" charset="0"/>
                                        </a:rPr>
                                      </m:ctrlPr>
                                    </m:dPr>
                                    <m:e>
                                      <m:r>
                                        <a:rPr lang="en-US" i="1">
                                          <a:latin typeface="Cambria Math" charset="0"/>
                                          <a:ea typeface="Cambria Math" charset="0"/>
                                          <a:cs typeface="Cambria Math" charset="0"/>
                                        </a:rPr>
                                        <m:t>𝑦</m:t>
                                      </m:r>
                                      <m:r>
                                        <a:rPr lang="en-US" i="1" baseline="-25000">
                                          <a:latin typeface="Cambria Math" charset="0"/>
                                          <a:ea typeface="Cambria Math" charset="0"/>
                                          <a:cs typeface="Cambria Math" charset="0"/>
                                        </a:rPr>
                                        <m:t>𝑖</m:t>
                                      </m:r>
                                      <m:r>
                                        <a:rPr lang="en-US" i="1">
                                          <a:latin typeface="Cambria Math" charset="0"/>
                                          <a:ea typeface="Cambria Math" charset="0"/>
                                          <a:cs typeface="Cambria Math" charset="0"/>
                                        </a:rPr>
                                        <m:t> − </m:t>
                                      </m:r>
                                      <m:r>
                                        <a:rPr lang="en-US" i="1">
                                          <a:latin typeface="Cambria Math" charset="0"/>
                                          <a:ea typeface="Cambria Math" charset="0"/>
                                          <a:cs typeface="Cambria Math" charset="0"/>
                                        </a:rPr>
                                        <m:t>𝜇</m:t>
                                      </m:r>
                                    </m:e>
                                  </m:d>
                                  <m:r>
                                    <a:rPr lang="en-US" i="1" baseline="30000">
                                      <a:latin typeface="Cambria Math" charset="0"/>
                                      <a:ea typeface="Cambria Math" charset="0"/>
                                      <a:cs typeface="Cambria Math" charset="0"/>
                                    </a:rPr>
                                    <m:t>2</m:t>
                                  </m:r>
                                </m:e>
                              </m:nary>
                            </m:num>
                            <m:den>
                              <m:r>
                                <a:rPr lang="en-US" b="0" i="1" smtClean="0">
                                  <a:latin typeface="Cambria Math" charset="0"/>
                                  <a:ea typeface="Cambria Math" charset="0"/>
                                  <a:cs typeface="Cambria Math" charset="0"/>
                                </a:rPr>
                                <m:t>𝑛</m:t>
                              </m:r>
                            </m:den>
                          </m:f>
                        </m:e>
                      </m:rad>
                    </m:oMath>
                  </m:oMathPara>
                </a14:m>
                <a:endParaRPr lang="en-US" dirty="0"/>
              </a:p>
            </p:txBody>
          </p:sp>
        </mc:Choice>
        <mc:Fallback xmlns="">
          <p:sp>
            <p:nvSpPr>
              <p:cNvPr id="6" name="TextBox 5"/>
              <p:cNvSpPr txBox="1">
                <a:spLocks noRot="1" noChangeAspect="1" noMove="1" noResize="1" noEditPoints="1" noAdjustHandles="1" noChangeArrowheads="1" noChangeShapeType="1" noTextEdit="1"/>
              </p:cNvSpPr>
              <p:nvPr/>
            </p:nvSpPr>
            <p:spPr>
              <a:xfrm>
                <a:off x="1320800" y="3657600"/>
                <a:ext cx="2365712" cy="1464696"/>
              </a:xfrm>
              <a:prstGeom prst="rect">
                <a:avLst/>
              </a:prstGeom>
              <a:blipFill rotWithShape="0">
                <a:blip r:embed="rId5"/>
                <a:stretch>
                  <a:fillRect l="-2320" t="-2083"/>
                </a:stretch>
              </a:blipFill>
            </p:spPr>
            <p:txBody>
              <a:bodyPr/>
              <a:lstStyle/>
              <a:p>
                <a:r>
                  <a:rPr lang="en-US">
                    <a:noFill/>
                  </a:rPr>
                  <a:t> </a:t>
                </a:r>
              </a:p>
            </p:txBody>
          </p:sp>
        </mc:Fallback>
      </mc:AlternateContent>
    </p:spTree>
    <p:extLst>
      <p:ext uri="{BB962C8B-B14F-4D97-AF65-F5344CB8AC3E}">
        <p14:creationId xmlns:p14="http://schemas.microsoft.com/office/powerpoint/2010/main" val="48962340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4987969" cy="461665"/>
          </a:xfrm>
          <a:prstGeom prst="rect">
            <a:avLst/>
          </a:prstGeom>
          <a:noFill/>
        </p:spPr>
        <p:txBody>
          <a:bodyPr wrap="none" rtlCol="0">
            <a:spAutoFit/>
          </a:bodyPr>
          <a:lstStyle/>
          <a:p>
            <a:r>
              <a:rPr lang="en-US" sz="2400" b="1" dirty="0" smtClean="0"/>
              <a:t>Linear Regression – </a:t>
            </a:r>
            <a:r>
              <a:rPr lang="en-US" sz="2400" b="1" dirty="0" smtClean="0"/>
              <a:t>Gradient Descent</a:t>
            </a:r>
            <a:endParaRPr lang="en-US" sz="2400" b="1" baseline="30000" dirty="0" smtClean="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159132"/>
            <a:ext cx="8777770" cy="4526554"/>
          </a:xfrm>
          <a:prstGeom prst="rect">
            <a:avLst/>
          </a:prstGeom>
        </p:spPr>
      </p:pic>
    </p:spTree>
    <p:extLst>
      <p:ext uri="{BB962C8B-B14F-4D97-AF65-F5344CB8AC3E}">
        <p14:creationId xmlns:p14="http://schemas.microsoft.com/office/powerpoint/2010/main" val="146345858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4987969" cy="461665"/>
          </a:xfrm>
          <a:prstGeom prst="rect">
            <a:avLst/>
          </a:prstGeom>
          <a:noFill/>
        </p:spPr>
        <p:txBody>
          <a:bodyPr wrap="none" rtlCol="0">
            <a:spAutoFit/>
          </a:bodyPr>
          <a:lstStyle/>
          <a:p>
            <a:r>
              <a:rPr lang="en-US" sz="2400" b="1" dirty="0" smtClean="0"/>
              <a:t>Linear Regression – </a:t>
            </a:r>
            <a:r>
              <a:rPr lang="en-US" sz="2400" b="1" dirty="0" smtClean="0"/>
              <a:t>Gradient Descent</a:t>
            </a:r>
            <a:endParaRPr lang="en-US" sz="2400" b="1" baseline="30000" dirty="0" smtClean="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799" y="1398228"/>
            <a:ext cx="8551333" cy="4452046"/>
          </a:xfrm>
          <a:prstGeom prst="rect">
            <a:avLst/>
          </a:prstGeom>
        </p:spPr>
      </p:pic>
    </p:spTree>
    <p:extLst>
      <p:ext uri="{BB962C8B-B14F-4D97-AF65-F5344CB8AC3E}">
        <p14:creationId xmlns:p14="http://schemas.microsoft.com/office/powerpoint/2010/main" val="16833623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185333" y="609600"/>
            <a:ext cx="8839200" cy="5078313"/>
          </a:xfrm>
          <a:prstGeom prst="rect">
            <a:avLst/>
          </a:prstGeom>
          <a:noFill/>
        </p:spPr>
        <p:txBody>
          <a:bodyPr wrap="square" rtlCol="0">
            <a:spAutoFit/>
          </a:bodyPr>
          <a:lstStyle/>
          <a:p>
            <a:r>
              <a:rPr lang="en-US" b="1" dirty="0" smtClean="0"/>
              <a:t>Objective</a:t>
            </a:r>
          </a:p>
          <a:p>
            <a:endParaRPr lang="en-US" dirty="0" smtClean="0"/>
          </a:p>
          <a:p>
            <a:pPr marL="285750" indent="-285750">
              <a:buFont typeface="Arial" charset="0"/>
              <a:buChar char="•"/>
            </a:pPr>
            <a:r>
              <a:rPr lang="en-US" dirty="0"/>
              <a:t>What is supervised learning</a:t>
            </a:r>
            <a:r>
              <a:rPr lang="en-US" dirty="0" smtClean="0"/>
              <a:t>?</a:t>
            </a:r>
            <a:endParaRPr lang="en-US" dirty="0"/>
          </a:p>
          <a:p>
            <a:pPr marL="285750" indent="-285750">
              <a:buFont typeface="Arial" charset="0"/>
              <a:buChar char="•"/>
            </a:pPr>
            <a:r>
              <a:rPr lang="en-US" dirty="0" smtClean="0"/>
              <a:t>Why &amp; What of regression</a:t>
            </a:r>
          </a:p>
          <a:p>
            <a:pPr marL="285750" indent="-285750">
              <a:buFont typeface="Arial" charset="0"/>
              <a:buChar char="•"/>
            </a:pPr>
            <a:r>
              <a:rPr lang="en-US" dirty="0" smtClean="0"/>
              <a:t>What is linear regression?</a:t>
            </a:r>
          </a:p>
          <a:p>
            <a:pPr marL="285750" indent="-285750">
              <a:buFont typeface="Arial" charset="0"/>
              <a:buChar char="•"/>
            </a:pPr>
            <a:r>
              <a:rPr lang="en-US" dirty="0" smtClean="0"/>
              <a:t>A dose of Mathematics</a:t>
            </a:r>
          </a:p>
          <a:p>
            <a:pPr marL="285750" indent="-285750">
              <a:buFont typeface="Arial" charset="0"/>
              <a:buChar char="•"/>
            </a:pPr>
            <a:r>
              <a:rPr lang="en-US" dirty="0" smtClean="0"/>
              <a:t>Mean</a:t>
            </a:r>
          </a:p>
          <a:p>
            <a:pPr marL="285750" indent="-285750">
              <a:buFont typeface="Arial" charset="0"/>
              <a:buChar char="•"/>
            </a:pPr>
            <a:r>
              <a:rPr lang="en-US" dirty="0" smtClean="0"/>
              <a:t>Variance</a:t>
            </a:r>
          </a:p>
          <a:p>
            <a:pPr marL="285750" indent="-285750">
              <a:buFont typeface="Arial" charset="0"/>
              <a:buChar char="•"/>
            </a:pPr>
            <a:r>
              <a:rPr lang="en-US" dirty="0" smtClean="0"/>
              <a:t>Standard deviation </a:t>
            </a:r>
          </a:p>
          <a:p>
            <a:pPr marL="285750" indent="-285750">
              <a:buFont typeface="Arial" charset="0"/>
              <a:buChar char="•"/>
            </a:pPr>
            <a:r>
              <a:rPr lang="en-US" dirty="0" smtClean="0"/>
              <a:t>Gradient Descent</a:t>
            </a:r>
            <a:endParaRPr lang="en-US" dirty="0"/>
          </a:p>
          <a:p>
            <a:pPr marL="285750" indent="-285750">
              <a:buFont typeface="Arial" charset="0"/>
              <a:buChar char="•"/>
            </a:pPr>
            <a:r>
              <a:rPr lang="en-US" dirty="0" smtClean="0"/>
              <a:t>Example</a:t>
            </a:r>
          </a:p>
          <a:p>
            <a:pPr marL="285750" indent="-285750">
              <a:buFont typeface="Arial" charset="0"/>
              <a:buChar char="•"/>
            </a:pPr>
            <a:r>
              <a:rPr lang="en-US" dirty="0" smtClean="0"/>
              <a:t>Hypothesis </a:t>
            </a:r>
          </a:p>
          <a:p>
            <a:pPr marL="285750" indent="-285750">
              <a:buFont typeface="Arial" charset="0"/>
              <a:buChar char="•"/>
            </a:pPr>
            <a:r>
              <a:rPr lang="en-US" dirty="0" smtClean="0"/>
              <a:t>Confidence Interval</a:t>
            </a:r>
          </a:p>
          <a:p>
            <a:pPr marL="285750" indent="-285750">
              <a:buFont typeface="Arial" charset="0"/>
              <a:buChar char="•"/>
            </a:pPr>
            <a:r>
              <a:rPr lang="en-US" dirty="0" smtClean="0"/>
              <a:t>Distribution</a:t>
            </a:r>
          </a:p>
          <a:p>
            <a:pPr marL="285750" indent="-285750">
              <a:buFont typeface="Arial" charset="0"/>
              <a:buChar char="•"/>
            </a:pPr>
            <a:r>
              <a:rPr lang="en-US" dirty="0"/>
              <a:t>t</a:t>
            </a:r>
            <a:r>
              <a:rPr lang="en-US" dirty="0" smtClean="0"/>
              <a:t> &amp; P values</a:t>
            </a:r>
            <a:endParaRPr lang="en-US" dirty="0" smtClean="0"/>
          </a:p>
          <a:p>
            <a:pPr marL="285750" indent="-285750">
              <a:buFont typeface="Arial" charset="0"/>
              <a:buChar char="•"/>
            </a:pPr>
            <a:r>
              <a:rPr lang="en-US" dirty="0" smtClean="0"/>
              <a:t>Multi-variable linear regression</a:t>
            </a:r>
          </a:p>
          <a:p>
            <a:pPr marL="285750" indent="-285750">
              <a:buFont typeface="Arial" charset="0"/>
              <a:buChar char="•"/>
            </a:pPr>
            <a:r>
              <a:rPr lang="en-US" dirty="0" smtClean="0"/>
              <a:t>Assignment </a:t>
            </a:r>
          </a:p>
          <a:p>
            <a:endParaRPr lang="en-US" dirty="0"/>
          </a:p>
        </p:txBody>
      </p:sp>
    </p:spTree>
    <p:extLst>
      <p:ext uri="{BB962C8B-B14F-4D97-AF65-F5344CB8AC3E}">
        <p14:creationId xmlns:p14="http://schemas.microsoft.com/office/powerpoint/2010/main" val="162118625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4987969" cy="461665"/>
          </a:xfrm>
          <a:prstGeom prst="rect">
            <a:avLst/>
          </a:prstGeom>
          <a:noFill/>
        </p:spPr>
        <p:txBody>
          <a:bodyPr wrap="none" rtlCol="0">
            <a:spAutoFit/>
          </a:bodyPr>
          <a:lstStyle/>
          <a:p>
            <a:r>
              <a:rPr lang="en-US" sz="2400" b="1" dirty="0" smtClean="0"/>
              <a:t>Linear Regression – </a:t>
            </a:r>
            <a:r>
              <a:rPr lang="en-US" sz="2400" b="1" dirty="0" smtClean="0"/>
              <a:t>Gradient Descent</a:t>
            </a:r>
            <a:endParaRPr lang="en-US" sz="2400" b="1" baseline="30000" dirty="0" smtClean="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278237"/>
            <a:ext cx="8547100" cy="4455467"/>
          </a:xfrm>
          <a:prstGeom prst="rect">
            <a:avLst/>
          </a:prstGeom>
        </p:spPr>
      </p:pic>
    </p:spTree>
    <p:extLst>
      <p:ext uri="{BB962C8B-B14F-4D97-AF65-F5344CB8AC3E}">
        <p14:creationId xmlns:p14="http://schemas.microsoft.com/office/powerpoint/2010/main" val="20317327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4987969" cy="461665"/>
          </a:xfrm>
          <a:prstGeom prst="rect">
            <a:avLst/>
          </a:prstGeom>
          <a:noFill/>
        </p:spPr>
        <p:txBody>
          <a:bodyPr wrap="none" rtlCol="0">
            <a:spAutoFit/>
          </a:bodyPr>
          <a:lstStyle/>
          <a:p>
            <a:r>
              <a:rPr lang="en-US" sz="2400" b="1" dirty="0" smtClean="0"/>
              <a:t>Linear Regression – </a:t>
            </a:r>
            <a:r>
              <a:rPr lang="en-US" sz="2400" b="1" dirty="0" smtClean="0"/>
              <a:t>Gradient Descent</a:t>
            </a:r>
            <a:endParaRPr lang="en-US" sz="2400" b="1" baseline="30000" dirty="0" smtClean="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159132"/>
            <a:ext cx="8331200" cy="4559300"/>
          </a:xfrm>
          <a:prstGeom prst="rect">
            <a:avLst/>
          </a:prstGeom>
        </p:spPr>
      </p:pic>
    </p:spTree>
    <p:extLst>
      <p:ext uri="{BB962C8B-B14F-4D97-AF65-F5344CB8AC3E}">
        <p14:creationId xmlns:p14="http://schemas.microsoft.com/office/powerpoint/2010/main" val="76734144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4987969" cy="461665"/>
          </a:xfrm>
          <a:prstGeom prst="rect">
            <a:avLst/>
          </a:prstGeom>
          <a:noFill/>
        </p:spPr>
        <p:txBody>
          <a:bodyPr wrap="none" rtlCol="0">
            <a:spAutoFit/>
          </a:bodyPr>
          <a:lstStyle/>
          <a:p>
            <a:r>
              <a:rPr lang="en-US" sz="2400" b="1" dirty="0" smtClean="0"/>
              <a:t>Linear Regression – </a:t>
            </a:r>
            <a:r>
              <a:rPr lang="en-US" sz="2400" b="1" dirty="0" smtClean="0"/>
              <a:t>Gradient Descent</a:t>
            </a:r>
            <a:endParaRPr lang="en-US" sz="2400" b="1" baseline="30000" dirty="0" smtClean="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502832"/>
            <a:ext cx="8077200" cy="3990521"/>
          </a:xfrm>
          <a:prstGeom prst="rect">
            <a:avLst/>
          </a:prstGeom>
        </p:spPr>
      </p:pic>
    </p:spTree>
    <p:extLst>
      <p:ext uri="{BB962C8B-B14F-4D97-AF65-F5344CB8AC3E}">
        <p14:creationId xmlns:p14="http://schemas.microsoft.com/office/powerpoint/2010/main" val="165481441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4987969" cy="461665"/>
          </a:xfrm>
          <a:prstGeom prst="rect">
            <a:avLst/>
          </a:prstGeom>
          <a:noFill/>
        </p:spPr>
        <p:txBody>
          <a:bodyPr wrap="none" rtlCol="0">
            <a:spAutoFit/>
          </a:bodyPr>
          <a:lstStyle/>
          <a:p>
            <a:r>
              <a:rPr lang="en-US" sz="2400" b="1" dirty="0" smtClean="0"/>
              <a:t>Linear Regression – </a:t>
            </a:r>
            <a:r>
              <a:rPr lang="en-US" sz="2400" b="1" dirty="0" smtClean="0"/>
              <a:t>Gradient Descent</a:t>
            </a:r>
            <a:endParaRPr lang="en-US" sz="2400" b="1" baseline="30000" dirty="0" smtClean="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399" y="1159132"/>
            <a:ext cx="10278533" cy="4614019"/>
          </a:xfrm>
          <a:prstGeom prst="rect">
            <a:avLst/>
          </a:prstGeom>
        </p:spPr>
      </p:pic>
      <p:sp>
        <p:nvSpPr>
          <p:cNvPr id="3" name="Rectangle 2"/>
          <p:cNvSpPr/>
          <p:nvPr/>
        </p:nvSpPr>
        <p:spPr>
          <a:xfrm>
            <a:off x="6900892" y="5403819"/>
            <a:ext cx="4723281" cy="369332"/>
          </a:xfrm>
          <a:prstGeom prst="rect">
            <a:avLst/>
          </a:prstGeom>
        </p:spPr>
        <p:txBody>
          <a:bodyPr wrap="none">
            <a:spAutoFit/>
          </a:bodyPr>
          <a:lstStyle/>
          <a:p>
            <a:r>
              <a:rPr lang="en-US" dirty="0" smtClean="0">
                <a:hlinkClick r:id="rId5"/>
              </a:rPr>
              <a:t>http://www.onmyphd.com/?p=gradient.descent</a:t>
            </a:r>
            <a:endParaRPr lang="en-US" dirty="0"/>
          </a:p>
        </p:txBody>
      </p:sp>
    </p:spTree>
    <p:extLst>
      <p:ext uri="{BB962C8B-B14F-4D97-AF65-F5344CB8AC3E}">
        <p14:creationId xmlns:p14="http://schemas.microsoft.com/office/powerpoint/2010/main" val="51572656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2424382" cy="461665"/>
          </a:xfrm>
          <a:prstGeom prst="rect">
            <a:avLst/>
          </a:prstGeom>
          <a:noFill/>
        </p:spPr>
        <p:txBody>
          <a:bodyPr wrap="none" rtlCol="0">
            <a:spAutoFit/>
          </a:bodyPr>
          <a:lstStyle/>
          <a:p>
            <a:r>
              <a:rPr lang="en-US" sz="2400" b="1" dirty="0" smtClean="0"/>
              <a:t>Linear Regression</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9166" y="1159132"/>
            <a:ext cx="7615767" cy="4546512"/>
          </a:xfrm>
          <a:prstGeom prst="rect">
            <a:avLst/>
          </a:prstGeom>
        </p:spPr>
      </p:pic>
    </p:spTree>
    <p:extLst>
      <p:ext uri="{BB962C8B-B14F-4D97-AF65-F5344CB8AC3E}">
        <p14:creationId xmlns:p14="http://schemas.microsoft.com/office/powerpoint/2010/main" val="119533848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990600" y="1920522"/>
            <a:ext cx="2345066" cy="369332"/>
          </a:xfrm>
          <a:prstGeom prst="rect">
            <a:avLst/>
          </a:prstGeom>
          <a:noFill/>
        </p:spPr>
        <p:txBody>
          <a:bodyPr wrap="none" rtlCol="0">
            <a:spAutoFit/>
          </a:bodyPr>
          <a:lstStyle/>
          <a:p>
            <a:r>
              <a:rPr lang="en-US" b="1" dirty="0" smtClean="0"/>
              <a:t>Load data with Pandas</a:t>
            </a:r>
            <a:endParaRPr lang="en-US" dirty="0"/>
          </a:p>
        </p:txBody>
      </p:sp>
      <p:sp>
        <p:nvSpPr>
          <p:cNvPr id="3" name="TextBox 2"/>
          <p:cNvSpPr txBox="1"/>
          <p:nvPr/>
        </p:nvSpPr>
        <p:spPr>
          <a:xfrm flipH="1">
            <a:off x="990600" y="2341552"/>
            <a:ext cx="10210800" cy="646331"/>
          </a:xfrm>
          <a:prstGeom prst="rect">
            <a:avLst/>
          </a:prstGeom>
          <a:noFill/>
        </p:spPr>
        <p:txBody>
          <a:bodyPr wrap="square" rtlCol="0">
            <a:spAutoFit/>
          </a:bodyPr>
          <a:lstStyle/>
          <a:p>
            <a:r>
              <a:rPr lang="en-US" b="1" dirty="0">
                <a:solidFill>
                  <a:srgbClr val="CC7832"/>
                </a:solidFill>
              </a:rPr>
              <a:t>import </a:t>
            </a:r>
            <a:r>
              <a:rPr lang="en-US" dirty="0"/>
              <a:t>pandas </a:t>
            </a:r>
            <a:r>
              <a:rPr lang="en-US" b="1" dirty="0">
                <a:solidFill>
                  <a:srgbClr val="CC7832"/>
                </a:solidFill>
              </a:rPr>
              <a:t>as </a:t>
            </a:r>
            <a:r>
              <a:rPr lang="en-US" dirty="0" err="1"/>
              <a:t>pd</a:t>
            </a:r>
            <a:r>
              <a:rPr lang="en-US" dirty="0"/>
              <a:t/>
            </a:r>
            <a:br>
              <a:rPr lang="en-US" dirty="0"/>
            </a:br>
            <a:r>
              <a:rPr lang="en-US" dirty="0" smtClean="0"/>
              <a:t>data </a:t>
            </a:r>
            <a:r>
              <a:rPr lang="en-US" dirty="0"/>
              <a:t>= </a:t>
            </a:r>
            <a:r>
              <a:rPr lang="en-US" dirty="0" err="1"/>
              <a:t>pd.read_csv</a:t>
            </a:r>
            <a:r>
              <a:rPr lang="en-US" dirty="0"/>
              <a:t>(</a:t>
            </a:r>
            <a:r>
              <a:rPr lang="en-US" dirty="0">
                <a:solidFill>
                  <a:srgbClr val="008080"/>
                </a:solidFill>
              </a:rPr>
              <a:t>'http://www-</a:t>
            </a:r>
            <a:r>
              <a:rPr lang="en-US" dirty="0" err="1">
                <a:solidFill>
                  <a:srgbClr val="008080"/>
                </a:solidFill>
              </a:rPr>
              <a:t>bcf.usc.edu</a:t>
            </a:r>
            <a:r>
              <a:rPr lang="en-US" dirty="0">
                <a:solidFill>
                  <a:srgbClr val="008080"/>
                </a:solidFill>
              </a:rPr>
              <a:t>/~</a:t>
            </a:r>
            <a:r>
              <a:rPr lang="en-US" dirty="0" err="1">
                <a:solidFill>
                  <a:srgbClr val="008080"/>
                </a:solidFill>
              </a:rPr>
              <a:t>gareth</a:t>
            </a:r>
            <a:r>
              <a:rPr lang="en-US" dirty="0">
                <a:solidFill>
                  <a:srgbClr val="008080"/>
                </a:solidFill>
              </a:rPr>
              <a:t>/ISL/</a:t>
            </a:r>
            <a:r>
              <a:rPr lang="en-US" dirty="0" err="1">
                <a:solidFill>
                  <a:srgbClr val="008080"/>
                </a:solidFill>
              </a:rPr>
              <a:t>Advertising.csv</a:t>
            </a:r>
            <a:r>
              <a:rPr lang="en-US" dirty="0">
                <a:solidFill>
                  <a:srgbClr val="008080"/>
                </a:solidFill>
              </a:rPr>
              <a:t>'</a:t>
            </a:r>
            <a:r>
              <a:rPr lang="en-US" dirty="0">
                <a:solidFill>
                  <a:srgbClr val="CC7832"/>
                </a:solidFill>
              </a:rPr>
              <a:t>, </a:t>
            </a:r>
            <a:r>
              <a:rPr lang="en-US" dirty="0" err="1">
                <a:solidFill>
                  <a:srgbClr val="AA4926"/>
                </a:solidFill>
              </a:rPr>
              <a:t>index_col</a:t>
            </a:r>
            <a:r>
              <a:rPr lang="en-US" dirty="0"/>
              <a:t>=</a:t>
            </a:r>
            <a:r>
              <a:rPr lang="en-US" dirty="0">
                <a:solidFill>
                  <a:srgbClr val="6897BB"/>
                </a:solidFill>
              </a:rPr>
              <a:t>0</a:t>
            </a:r>
            <a:r>
              <a:rPr lang="en-US" dirty="0"/>
              <a:t>)</a:t>
            </a:r>
          </a:p>
        </p:txBody>
      </p:sp>
      <p:sp>
        <p:nvSpPr>
          <p:cNvPr id="4" name="TextBox 3"/>
          <p:cNvSpPr txBox="1"/>
          <p:nvPr/>
        </p:nvSpPr>
        <p:spPr>
          <a:xfrm>
            <a:off x="990600" y="829733"/>
            <a:ext cx="995529" cy="369332"/>
          </a:xfrm>
          <a:prstGeom prst="rect">
            <a:avLst/>
          </a:prstGeom>
          <a:noFill/>
        </p:spPr>
        <p:txBody>
          <a:bodyPr wrap="none" rtlCol="0">
            <a:spAutoFit/>
          </a:bodyPr>
          <a:lstStyle/>
          <a:p>
            <a:r>
              <a:rPr lang="en-US" b="1" dirty="0" smtClean="0"/>
              <a:t>Example</a:t>
            </a:r>
            <a:endParaRPr lang="en-US" b="1" dirty="0"/>
          </a:p>
        </p:txBody>
      </p:sp>
      <p:sp>
        <p:nvSpPr>
          <p:cNvPr id="6" name="TextBox 5"/>
          <p:cNvSpPr txBox="1"/>
          <p:nvPr/>
        </p:nvSpPr>
        <p:spPr>
          <a:xfrm>
            <a:off x="990600" y="1351843"/>
            <a:ext cx="10210800" cy="369332"/>
          </a:xfrm>
          <a:prstGeom prst="rect">
            <a:avLst/>
          </a:prstGeom>
          <a:noFill/>
        </p:spPr>
        <p:txBody>
          <a:bodyPr wrap="square" rtlCol="0">
            <a:spAutoFit/>
          </a:bodyPr>
          <a:lstStyle/>
          <a:p>
            <a:r>
              <a:rPr lang="en-US" dirty="0" smtClean="0"/>
              <a:t>We will study relationship between sales and market spend on TV, Radio and News Paper advertisements.</a:t>
            </a:r>
            <a:endParaRPr lang="en-US" dirty="0"/>
          </a:p>
        </p:txBody>
      </p:sp>
      <p:sp>
        <p:nvSpPr>
          <p:cNvPr id="8" name="TextBox 7"/>
          <p:cNvSpPr txBox="1"/>
          <p:nvPr/>
        </p:nvSpPr>
        <p:spPr>
          <a:xfrm>
            <a:off x="990600" y="3053691"/>
            <a:ext cx="2108200" cy="369332"/>
          </a:xfrm>
          <a:prstGeom prst="rect">
            <a:avLst/>
          </a:prstGeom>
          <a:noFill/>
        </p:spPr>
        <p:txBody>
          <a:bodyPr wrap="square" rtlCol="0">
            <a:spAutoFit/>
          </a:bodyPr>
          <a:lstStyle/>
          <a:p>
            <a:r>
              <a:rPr lang="en-US" b="1" dirty="0" smtClean="0"/>
              <a:t>Visualize our data:</a:t>
            </a:r>
            <a:endParaRPr lang="en-US" b="1" dirty="0"/>
          </a:p>
        </p:txBody>
      </p:sp>
      <p:sp>
        <p:nvSpPr>
          <p:cNvPr id="9" name="TextBox 8"/>
          <p:cNvSpPr txBox="1"/>
          <p:nvPr/>
        </p:nvSpPr>
        <p:spPr>
          <a:xfrm flipH="1">
            <a:off x="990600" y="3444186"/>
            <a:ext cx="2463800" cy="369332"/>
          </a:xfrm>
          <a:prstGeom prst="rect">
            <a:avLst/>
          </a:prstGeom>
          <a:noFill/>
        </p:spPr>
        <p:txBody>
          <a:bodyPr wrap="square" rtlCol="0">
            <a:spAutoFit/>
          </a:bodyPr>
          <a:lstStyle/>
          <a:p>
            <a:r>
              <a:rPr lang="en-US" dirty="0" err="1"/>
              <a:t>data.head</a:t>
            </a:r>
            <a:r>
              <a:rPr lang="en-US" dirty="0"/>
              <a:t>()</a:t>
            </a:r>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1466" y="3526667"/>
            <a:ext cx="4030133" cy="2222500"/>
          </a:xfrm>
          <a:prstGeom prst="rect">
            <a:avLst/>
          </a:prstGeom>
        </p:spPr>
      </p:pic>
    </p:spTree>
    <p:extLst>
      <p:ext uri="{BB962C8B-B14F-4D97-AF65-F5344CB8AC3E}">
        <p14:creationId xmlns:p14="http://schemas.microsoft.com/office/powerpoint/2010/main" val="60213145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3" name="TextBox 2"/>
          <p:cNvSpPr txBox="1"/>
          <p:nvPr/>
        </p:nvSpPr>
        <p:spPr>
          <a:xfrm flipH="1">
            <a:off x="990599" y="1873953"/>
            <a:ext cx="10100733" cy="2031325"/>
          </a:xfrm>
          <a:prstGeom prst="rect">
            <a:avLst/>
          </a:prstGeom>
          <a:noFill/>
        </p:spPr>
        <p:txBody>
          <a:bodyPr wrap="square" rtlCol="0">
            <a:spAutoFit/>
          </a:bodyPr>
          <a:lstStyle/>
          <a:p>
            <a:r>
              <a:rPr lang="en-US" dirty="0"/>
              <a:t>What are the </a:t>
            </a:r>
            <a:r>
              <a:rPr lang="en-US" b="1" dirty="0"/>
              <a:t>features</a:t>
            </a:r>
            <a:r>
              <a:rPr lang="en-US" dirty="0" smtClean="0"/>
              <a:t>?</a:t>
            </a:r>
          </a:p>
          <a:p>
            <a:pPr marL="285750" indent="-285750">
              <a:buFont typeface="Arial" charset="0"/>
              <a:buChar char="•"/>
            </a:pPr>
            <a:r>
              <a:rPr lang="en-US" dirty="0" smtClean="0"/>
              <a:t>TV</a:t>
            </a:r>
            <a:r>
              <a:rPr lang="en-US" dirty="0"/>
              <a:t>: advertising dollars spent on TV for a single product in a given market (in thousands of dollars)</a:t>
            </a:r>
          </a:p>
          <a:p>
            <a:pPr marL="285750" indent="-285750">
              <a:buFont typeface="Arial" charset="0"/>
              <a:buChar char="•"/>
            </a:pPr>
            <a:r>
              <a:rPr lang="en-US" dirty="0"/>
              <a:t>Radio: advertising dollars spent on Radio</a:t>
            </a:r>
          </a:p>
          <a:p>
            <a:pPr marL="285750" indent="-285750">
              <a:buFont typeface="Arial" charset="0"/>
              <a:buChar char="•"/>
            </a:pPr>
            <a:r>
              <a:rPr lang="en-US" dirty="0"/>
              <a:t>Newspaper: advertising dollars spent on </a:t>
            </a:r>
            <a:r>
              <a:rPr lang="en-US" dirty="0" smtClean="0"/>
              <a:t>Newspaper</a:t>
            </a:r>
          </a:p>
          <a:p>
            <a:endParaRPr lang="en-US" dirty="0"/>
          </a:p>
          <a:p>
            <a:r>
              <a:rPr lang="en-US" dirty="0"/>
              <a:t>What is the </a:t>
            </a:r>
            <a:r>
              <a:rPr lang="en-US" b="1" dirty="0"/>
              <a:t>response</a:t>
            </a:r>
            <a:r>
              <a:rPr lang="en-US" dirty="0"/>
              <a:t>?</a:t>
            </a:r>
          </a:p>
          <a:p>
            <a:pPr marL="285750" indent="-285750">
              <a:buFont typeface="Arial" charset="0"/>
              <a:buChar char="•"/>
            </a:pPr>
            <a:r>
              <a:rPr lang="en-US" dirty="0"/>
              <a:t>Sales: sales of a single product in a given market (in thousands of widgets)</a:t>
            </a:r>
          </a:p>
        </p:txBody>
      </p:sp>
      <p:sp>
        <p:nvSpPr>
          <p:cNvPr id="4" name="TextBox 3"/>
          <p:cNvSpPr txBox="1"/>
          <p:nvPr/>
        </p:nvSpPr>
        <p:spPr>
          <a:xfrm>
            <a:off x="990600" y="829733"/>
            <a:ext cx="995529" cy="369332"/>
          </a:xfrm>
          <a:prstGeom prst="rect">
            <a:avLst/>
          </a:prstGeom>
          <a:noFill/>
        </p:spPr>
        <p:txBody>
          <a:bodyPr wrap="none" rtlCol="0">
            <a:spAutoFit/>
          </a:bodyPr>
          <a:lstStyle/>
          <a:p>
            <a:r>
              <a:rPr lang="en-US" b="1" dirty="0" smtClean="0"/>
              <a:t>Example</a:t>
            </a:r>
            <a:endParaRPr lang="en-US" b="1" dirty="0"/>
          </a:p>
        </p:txBody>
      </p:sp>
      <p:sp>
        <p:nvSpPr>
          <p:cNvPr id="6" name="TextBox 5"/>
          <p:cNvSpPr txBox="1"/>
          <p:nvPr/>
        </p:nvSpPr>
        <p:spPr>
          <a:xfrm>
            <a:off x="990600" y="1351843"/>
            <a:ext cx="2108200" cy="369332"/>
          </a:xfrm>
          <a:prstGeom prst="rect">
            <a:avLst/>
          </a:prstGeom>
          <a:noFill/>
        </p:spPr>
        <p:txBody>
          <a:bodyPr wrap="square" rtlCol="0">
            <a:spAutoFit/>
          </a:bodyPr>
          <a:lstStyle/>
          <a:p>
            <a:r>
              <a:rPr lang="en-US" b="1" dirty="0" smtClean="0"/>
              <a:t>Knowing our data:</a:t>
            </a:r>
            <a:endParaRPr lang="en-US" b="1" dirty="0"/>
          </a:p>
        </p:txBody>
      </p:sp>
      <p:sp>
        <p:nvSpPr>
          <p:cNvPr id="8" name="TextBox 7"/>
          <p:cNvSpPr txBox="1"/>
          <p:nvPr/>
        </p:nvSpPr>
        <p:spPr>
          <a:xfrm>
            <a:off x="932029" y="4058056"/>
            <a:ext cx="2108200" cy="369332"/>
          </a:xfrm>
          <a:prstGeom prst="rect">
            <a:avLst/>
          </a:prstGeom>
          <a:noFill/>
        </p:spPr>
        <p:txBody>
          <a:bodyPr wrap="square" rtlCol="0">
            <a:spAutoFit/>
          </a:bodyPr>
          <a:lstStyle/>
          <a:p>
            <a:r>
              <a:rPr lang="en-US" b="1" dirty="0" smtClean="0"/>
              <a:t>Size of sample:</a:t>
            </a:r>
            <a:endParaRPr lang="en-US" b="1" dirty="0"/>
          </a:p>
        </p:txBody>
      </p:sp>
      <p:sp>
        <p:nvSpPr>
          <p:cNvPr id="9" name="TextBox 8"/>
          <p:cNvSpPr txBox="1"/>
          <p:nvPr/>
        </p:nvSpPr>
        <p:spPr>
          <a:xfrm flipH="1">
            <a:off x="932029" y="4427388"/>
            <a:ext cx="2463800" cy="369332"/>
          </a:xfrm>
          <a:prstGeom prst="rect">
            <a:avLst/>
          </a:prstGeom>
          <a:noFill/>
        </p:spPr>
        <p:txBody>
          <a:bodyPr wrap="square" rtlCol="0">
            <a:spAutoFit/>
          </a:bodyPr>
          <a:lstStyle/>
          <a:p>
            <a:r>
              <a:rPr lang="en-US" dirty="0" err="1" smtClean="0"/>
              <a:t>data.shape</a:t>
            </a:r>
            <a:endParaRPr lang="en-US" dirty="0"/>
          </a:p>
        </p:txBody>
      </p:sp>
    </p:spTree>
    <p:extLst>
      <p:ext uri="{BB962C8B-B14F-4D97-AF65-F5344CB8AC3E}">
        <p14:creationId xmlns:p14="http://schemas.microsoft.com/office/powerpoint/2010/main" val="14786446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914400" y="664724"/>
            <a:ext cx="1197315" cy="369332"/>
          </a:xfrm>
          <a:prstGeom prst="rect">
            <a:avLst/>
          </a:prstGeom>
          <a:noFill/>
        </p:spPr>
        <p:txBody>
          <a:bodyPr wrap="none" rtlCol="0">
            <a:spAutoFit/>
          </a:bodyPr>
          <a:lstStyle/>
          <a:p>
            <a:r>
              <a:rPr lang="en-US" b="1" dirty="0" err="1" smtClean="0"/>
              <a:t>Matplotlib</a:t>
            </a:r>
            <a:endParaRPr lang="en-US" dirty="0"/>
          </a:p>
        </p:txBody>
      </p:sp>
      <p:sp>
        <p:nvSpPr>
          <p:cNvPr id="3" name="TextBox 2"/>
          <p:cNvSpPr txBox="1"/>
          <p:nvPr/>
        </p:nvSpPr>
        <p:spPr>
          <a:xfrm flipH="1">
            <a:off x="914400" y="1299400"/>
            <a:ext cx="4859867" cy="2308324"/>
          </a:xfrm>
          <a:prstGeom prst="rect">
            <a:avLst/>
          </a:prstGeom>
          <a:noFill/>
        </p:spPr>
        <p:txBody>
          <a:bodyPr wrap="square" rtlCol="0">
            <a:spAutoFit/>
          </a:bodyPr>
          <a:lstStyle/>
          <a:p>
            <a:r>
              <a:rPr lang="en-US" b="1" dirty="0">
                <a:solidFill>
                  <a:srgbClr val="CC7832"/>
                </a:solidFill>
              </a:rPr>
              <a:t>import </a:t>
            </a:r>
            <a:r>
              <a:rPr lang="en-US" dirty="0"/>
              <a:t>matplotlib.pyplot </a:t>
            </a:r>
            <a:r>
              <a:rPr lang="en-US" b="1" dirty="0">
                <a:solidFill>
                  <a:srgbClr val="CC7832"/>
                </a:solidFill>
              </a:rPr>
              <a:t>as </a:t>
            </a:r>
            <a:r>
              <a:rPr lang="en-US" dirty="0"/>
              <a:t>plt</a:t>
            </a:r>
            <a:br>
              <a:rPr lang="en-US" dirty="0"/>
            </a:br>
            <a:r>
              <a:rPr lang="en-US" dirty="0"/>
              <a:t/>
            </a:r>
            <a:br>
              <a:rPr lang="en-US" dirty="0"/>
            </a:br>
            <a:r>
              <a:rPr lang="en-US" dirty="0"/>
              <a:t>plt.plot([</a:t>
            </a:r>
            <a:r>
              <a:rPr lang="en-US" dirty="0">
                <a:solidFill>
                  <a:srgbClr val="6897BB"/>
                </a:solidFill>
              </a:rPr>
              <a:t>1</a:t>
            </a:r>
            <a:r>
              <a:rPr lang="en-US" dirty="0">
                <a:solidFill>
                  <a:srgbClr val="CC7832"/>
                </a:solidFill>
              </a:rPr>
              <a:t>, </a:t>
            </a:r>
            <a:r>
              <a:rPr lang="en-US" dirty="0">
                <a:solidFill>
                  <a:srgbClr val="6897BB"/>
                </a:solidFill>
              </a:rPr>
              <a:t>5</a:t>
            </a:r>
            <a:r>
              <a:rPr lang="en-US" dirty="0"/>
              <a:t>]</a:t>
            </a:r>
            <a:r>
              <a:rPr lang="en-US" dirty="0">
                <a:solidFill>
                  <a:srgbClr val="CC7832"/>
                </a:solidFill>
              </a:rPr>
              <a:t>, </a:t>
            </a:r>
            <a:r>
              <a:rPr lang="en-US" dirty="0"/>
              <a:t>[</a:t>
            </a:r>
            <a:r>
              <a:rPr lang="en-US" dirty="0">
                <a:solidFill>
                  <a:srgbClr val="6897BB"/>
                </a:solidFill>
              </a:rPr>
              <a:t>12</a:t>
            </a:r>
            <a:r>
              <a:rPr lang="en-US" dirty="0">
                <a:solidFill>
                  <a:srgbClr val="CC7832"/>
                </a:solidFill>
              </a:rPr>
              <a:t>,</a:t>
            </a:r>
            <a:r>
              <a:rPr lang="en-US" dirty="0">
                <a:solidFill>
                  <a:srgbClr val="6897BB"/>
                </a:solidFill>
              </a:rPr>
              <a:t>24</a:t>
            </a:r>
            <a:r>
              <a:rPr lang="en-US" dirty="0"/>
              <a:t>]</a:t>
            </a:r>
            <a:r>
              <a:rPr lang="en-US" dirty="0">
                <a:solidFill>
                  <a:srgbClr val="CC7832"/>
                </a:solidFill>
              </a:rPr>
              <a:t>, </a:t>
            </a:r>
            <a:r>
              <a:rPr lang="en-US" dirty="0">
                <a:solidFill>
                  <a:srgbClr val="008080"/>
                </a:solidFill>
              </a:rPr>
              <a:t>"o--"</a:t>
            </a:r>
            <a:r>
              <a:rPr lang="en-US" dirty="0"/>
              <a:t>)</a:t>
            </a:r>
            <a:br>
              <a:rPr lang="en-US" dirty="0"/>
            </a:br>
            <a:r>
              <a:rPr lang="en-US" dirty="0"/>
              <a:t>plt.plot([</a:t>
            </a:r>
            <a:r>
              <a:rPr lang="en-US" dirty="0">
                <a:solidFill>
                  <a:srgbClr val="6897BB"/>
                </a:solidFill>
              </a:rPr>
              <a:t>1</a:t>
            </a:r>
            <a:r>
              <a:rPr lang="en-US" dirty="0">
                <a:solidFill>
                  <a:srgbClr val="CC7832"/>
                </a:solidFill>
              </a:rPr>
              <a:t>,</a:t>
            </a:r>
            <a:r>
              <a:rPr lang="en-US" dirty="0">
                <a:solidFill>
                  <a:srgbClr val="6897BB"/>
                </a:solidFill>
              </a:rPr>
              <a:t>2</a:t>
            </a:r>
            <a:r>
              <a:rPr lang="en-US" dirty="0">
                <a:solidFill>
                  <a:srgbClr val="CC7832"/>
                </a:solidFill>
              </a:rPr>
              <a:t>, </a:t>
            </a:r>
            <a:r>
              <a:rPr lang="en-US" dirty="0">
                <a:solidFill>
                  <a:srgbClr val="6897BB"/>
                </a:solidFill>
              </a:rPr>
              <a:t>3</a:t>
            </a:r>
            <a:r>
              <a:rPr lang="en-US" dirty="0">
                <a:solidFill>
                  <a:srgbClr val="CC7832"/>
                </a:solidFill>
              </a:rPr>
              <a:t>, </a:t>
            </a:r>
            <a:r>
              <a:rPr lang="en-US" dirty="0">
                <a:solidFill>
                  <a:srgbClr val="6897BB"/>
                </a:solidFill>
              </a:rPr>
              <a:t>4</a:t>
            </a:r>
            <a:r>
              <a:rPr lang="en-US" dirty="0">
                <a:solidFill>
                  <a:srgbClr val="CC7832"/>
                </a:solidFill>
              </a:rPr>
              <a:t>, </a:t>
            </a:r>
            <a:r>
              <a:rPr lang="en-US" dirty="0">
                <a:solidFill>
                  <a:srgbClr val="6897BB"/>
                </a:solidFill>
              </a:rPr>
              <a:t>5</a:t>
            </a:r>
            <a:r>
              <a:rPr lang="en-US" dirty="0"/>
              <a:t>]</a:t>
            </a:r>
            <a:r>
              <a:rPr lang="en-US" dirty="0">
                <a:solidFill>
                  <a:srgbClr val="CC7832"/>
                </a:solidFill>
              </a:rPr>
              <a:t>, </a:t>
            </a:r>
            <a:r>
              <a:rPr lang="en-US" dirty="0"/>
              <a:t>[</a:t>
            </a:r>
            <a:r>
              <a:rPr lang="en-US" dirty="0">
                <a:solidFill>
                  <a:srgbClr val="6897BB"/>
                </a:solidFill>
              </a:rPr>
              <a:t>12</a:t>
            </a:r>
            <a:r>
              <a:rPr lang="en-US" dirty="0">
                <a:solidFill>
                  <a:srgbClr val="CC7832"/>
                </a:solidFill>
              </a:rPr>
              <a:t>,</a:t>
            </a:r>
            <a:r>
              <a:rPr lang="en-US" dirty="0">
                <a:solidFill>
                  <a:srgbClr val="6897BB"/>
                </a:solidFill>
              </a:rPr>
              <a:t>18</a:t>
            </a:r>
            <a:r>
              <a:rPr lang="en-US" dirty="0">
                <a:solidFill>
                  <a:srgbClr val="CC7832"/>
                </a:solidFill>
              </a:rPr>
              <a:t>,</a:t>
            </a:r>
            <a:r>
              <a:rPr lang="en-US" dirty="0">
                <a:solidFill>
                  <a:srgbClr val="6897BB"/>
                </a:solidFill>
              </a:rPr>
              <a:t>12</a:t>
            </a:r>
            <a:r>
              <a:rPr lang="en-US" dirty="0">
                <a:solidFill>
                  <a:srgbClr val="CC7832"/>
                </a:solidFill>
              </a:rPr>
              <a:t>,</a:t>
            </a:r>
            <a:r>
              <a:rPr lang="en-US" dirty="0">
                <a:solidFill>
                  <a:srgbClr val="6897BB"/>
                </a:solidFill>
              </a:rPr>
              <a:t>26</a:t>
            </a:r>
            <a:r>
              <a:rPr lang="en-US" dirty="0">
                <a:solidFill>
                  <a:srgbClr val="CC7832"/>
                </a:solidFill>
              </a:rPr>
              <a:t>, </a:t>
            </a:r>
            <a:r>
              <a:rPr lang="en-US" dirty="0">
                <a:solidFill>
                  <a:srgbClr val="6897BB"/>
                </a:solidFill>
              </a:rPr>
              <a:t>21</a:t>
            </a:r>
            <a:r>
              <a:rPr lang="en-US" dirty="0"/>
              <a:t>]</a:t>
            </a:r>
            <a:r>
              <a:rPr lang="en-US" dirty="0">
                <a:solidFill>
                  <a:srgbClr val="CC7832"/>
                </a:solidFill>
              </a:rPr>
              <a:t>, </a:t>
            </a:r>
            <a:r>
              <a:rPr lang="en-US" dirty="0">
                <a:solidFill>
                  <a:srgbClr val="008080"/>
                </a:solidFill>
              </a:rPr>
              <a:t>"</a:t>
            </a:r>
            <a:r>
              <a:rPr lang="en-US" dirty="0" err="1">
                <a:solidFill>
                  <a:srgbClr val="008080"/>
                </a:solidFill>
              </a:rPr>
              <a:t>ro</a:t>
            </a:r>
            <a:r>
              <a:rPr lang="en-US" dirty="0">
                <a:solidFill>
                  <a:srgbClr val="008080"/>
                </a:solidFill>
              </a:rPr>
              <a:t>"</a:t>
            </a:r>
            <a:r>
              <a:rPr lang="en-US" dirty="0"/>
              <a:t>)</a:t>
            </a:r>
            <a:br>
              <a:rPr lang="en-US" dirty="0"/>
            </a:br>
            <a:r>
              <a:rPr lang="en-US" dirty="0" err="1"/>
              <a:t>plt.ylabel</a:t>
            </a:r>
            <a:r>
              <a:rPr lang="en-US" dirty="0"/>
              <a:t>(</a:t>
            </a:r>
            <a:r>
              <a:rPr lang="en-US" dirty="0">
                <a:solidFill>
                  <a:srgbClr val="008080"/>
                </a:solidFill>
              </a:rPr>
              <a:t>'Y'</a:t>
            </a:r>
            <a:r>
              <a:rPr lang="en-US" dirty="0"/>
              <a:t>)</a:t>
            </a:r>
            <a:br>
              <a:rPr lang="en-US" dirty="0"/>
            </a:br>
            <a:r>
              <a:rPr lang="en-US" dirty="0" err="1"/>
              <a:t>plt.xlabel</a:t>
            </a:r>
            <a:r>
              <a:rPr lang="en-US" dirty="0"/>
              <a:t>(</a:t>
            </a:r>
            <a:r>
              <a:rPr lang="en-US" dirty="0">
                <a:solidFill>
                  <a:srgbClr val="008080"/>
                </a:solidFill>
              </a:rPr>
              <a:t>'X'</a:t>
            </a:r>
            <a:r>
              <a:rPr lang="en-US" dirty="0"/>
              <a:t>)</a:t>
            </a:r>
            <a:br>
              <a:rPr lang="en-US" dirty="0"/>
            </a:br>
            <a:r>
              <a:rPr lang="en-US" dirty="0" err="1"/>
              <a:t>plt.axis</a:t>
            </a:r>
            <a:r>
              <a:rPr lang="en-US" dirty="0"/>
              <a:t>([</a:t>
            </a:r>
            <a:r>
              <a:rPr lang="en-US" dirty="0">
                <a:solidFill>
                  <a:srgbClr val="6897BB"/>
                </a:solidFill>
              </a:rPr>
              <a:t>0</a:t>
            </a:r>
            <a:r>
              <a:rPr lang="en-US" dirty="0">
                <a:solidFill>
                  <a:srgbClr val="CC7832"/>
                </a:solidFill>
              </a:rPr>
              <a:t>, </a:t>
            </a:r>
            <a:r>
              <a:rPr lang="en-US" dirty="0">
                <a:solidFill>
                  <a:srgbClr val="6897BB"/>
                </a:solidFill>
              </a:rPr>
              <a:t>10</a:t>
            </a:r>
            <a:r>
              <a:rPr lang="en-US" dirty="0">
                <a:solidFill>
                  <a:srgbClr val="CC7832"/>
                </a:solidFill>
              </a:rPr>
              <a:t>, </a:t>
            </a:r>
            <a:r>
              <a:rPr lang="en-US" dirty="0">
                <a:solidFill>
                  <a:srgbClr val="6897BB"/>
                </a:solidFill>
              </a:rPr>
              <a:t>0</a:t>
            </a:r>
            <a:r>
              <a:rPr lang="en-US" dirty="0">
                <a:solidFill>
                  <a:srgbClr val="CC7832"/>
                </a:solidFill>
              </a:rPr>
              <a:t>, </a:t>
            </a:r>
            <a:r>
              <a:rPr lang="en-US" dirty="0">
                <a:solidFill>
                  <a:srgbClr val="6897BB"/>
                </a:solidFill>
              </a:rPr>
              <a:t>40</a:t>
            </a:r>
            <a:r>
              <a:rPr lang="en-US" dirty="0"/>
              <a:t>])</a:t>
            </a:r>
            <a:br>
              <a:rPr lang="en-US" dirty="0"/>
            </a:br>
            <a:r>
              <a:rPr lang="en-US" dirty="0" err="1"/>
              <a:t>plt.show</a:t>
            </a:r>
            <a:r>
              <a:rPr lang="en-US" dirty="0"/>
              <a:t>()</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299400"/>
            <a:ext cx="4919472" cy="3447288"/>
          </a:xfrm>
          <a:prstGeom prst="rect">
            <a:avLst/>
          </a:prstGeom>
        </p:spPr>
      </p:pic>
    </p:spTree>
    <p:extLst>
      <p:ext uri="{BB962C8B-B14F-4D97-AF65-F5344CB8AC3E}">
        <p14:creationId xmlns:p14="http://schemas.microsoft.com/office/powerpoint/2010/main" val="102348787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829733" y="275257"/>
            <a:ext cx="2213298" cy="369332"/>
          </a:xfrm>
          <a:prstGeom prst="rect">
            <a:avLst/>
          </a:prstGeom>
          <a:noFill/>
        </p:spPr>
        <p:txBody>
          <a:bodyPr wrap="none" rtlCol="0">
            <a:spAutoFit/>
          </a:bodyPr>
          <a:lstStyle/>
          <a:p>
            <a:r>
              <a:rPr lang="en-US" b="1" dirty="0" smtClean="0"/>
              <a:t>Visualize </a:t>
            </a:r>
            <a:r>
              <a:rPr lang="en-US" b="1" dirty="0" smtClean="0"/>
              <a:t>relationship</a:t>
            </a:r>
            <a:endParaRPr lang="en-US" dirty="0"/>
          </a:p>
        </p:txBody>
      </p:sp>
      <p:sp>
        <p:nvSpPr>
          <p:cNvPr id="3" name="TextBox 2"/>
          <p:cNvSpPr txBox="1"/>
          <p:nvPr/>
        </p:nvSpPr>
        <p:spPr>
          <a:xfrm flipH="1">
            <a:off x="829733" y="644589"/>
            <a:ext cx="10871200" cy="1200329"/>
          </a:xfrm>
          <a:prstGeom prst="rect">
            <a:avLst/>
          </a:prstGeom>
          <a:noFill/>
        </p:spPr>
        <p:txBody>
          <a:bodyPr wrap="square" rtlCol="0">
            <a:spAutoFit/>
          </a:bodyPr>
          <a:lstStyle/>
          <a:p>
            <a:r>
              <a:rPr lang="en-US" dirty="0"/>
              <a:t>fig, </a:t>
            </a:r>
            <a:r>
              <a:rPr lang="en-US" dirty="0" err="1"/>
              <a:t>axs</a:t>
            </a:r>
            <a:r>
              <a:rPr lang="en-US" dirty="0"/>
              <a:t> = </a:t>
            </a:r>
            <a:r>
              <a:rPr lang="en-US" dirty="0" err="1"/>
              <a:t>plt.subplots</a:t>
            </a:r>
            <a:r>
              <a:rPr lang="en-US" dirty="0"/>
              <a:t>(</a:t>
            </a:r>
            <a:r>
              <a:rPr lang="en-US" dirty="0">
                <a:solidFill>
                  <a:srgbClr val="0000FF"/>
                </a:solidFill>
              </a:rPr>
              <a:t>1</a:t>
            </a:r>
            <a:r>
              <a:rPr lang="en-US" dirty="0"/>
              <a:t>, </a:t>
            </a:r>
            <a:r>
              <a:rPr lang="en-US" dirty="0">
                <a:solidFill>
                  <a:srgbClr val="0000FF"/>
                </a:solidFill>
              </a:rPr>
              <a:t>3</a:t>
            </a:r>
            <a:r>
              <a:rPr lang="en-US" dirty="0"/>
              <a:t>, </a:t>
            </a:r>
            <a:r>
              <a:rPr lang="en-US" dirty="0" err="1">
                <a:solidFill>
                  <a:srgbClr val="660099"/>
                </a:solidFill>
              </a:rPr>
              <a:t>sharey</a:t>
            </a:r>
            <a:r>
              <a:rPr lang="en-US" dirty="0"/>
              <a:t>=</a:t>
            </a:r>
            <a:r>
              <a:rPr lang="en-US" b="1" dirty="0">
                <a:solidFill>
                  <a:srgbClr val="000080"/>
                </a:solidFill>
              </a:rPr>
              <a:t>True</a:t>
            </a:r>
            <a:r>
              <a:rPr lang="en-US" dirty="0"/>
              <a:t>)</a:t>
            </a:r>
            <a:br>
              <a:rPr lang="en-US" dirty="0"/>
            </a:br>
            <a:r>
              <a:rPr lang="en-US" dirty="0" err="1"/>
              <a:t>data.plot</a:t>
            </a:r>
            <a:r>
              <a:rPr lang="en-US" dirty="0"/>
              <a:t>(</a:t>
            </a:r>
            <a:r>
              <a:rPr lang="en-US" dirty="0">
                <a:solidFill>
                  <a:srgbClr val="660099"/>
                </a:solidFill>
              </a:rPr>
              <a:t>kind</a:t>
            </a:r>
            <a:r>
              <a:rPr lang="en-US" dirty="0"/>
              <a:t>=</a:t>
            </a:r>
            <a:r>
              <a:rPr lang="en-US" b="1" dirty="0">
                <a:solidFill>
                  <a:srgbClr val="008080"/>
                </a:solidFill>
              </a:rPr>
              <a:t>'scatter'</a:t>
            </a:r>
            <a:r>
              <a:rPr lang="en-US" dirty="0"/>
              <a:t>, </a:t>
            </a:r>
            <a:r>
              <a:rPr lang="en-US" dirty="0">
                <a:solidFill>
                  <a:srgbClr val="660099"/>
                </a:solidFill>
              </a:rPr>
              <a:t>x</a:t>
            </a:r>
            <a:r>
              <a:rPr lang="en-US" dirty="0"/>
              <a:t>=</a:t>
            </a:r>
            <a:r>
              <a:rPr lang="en-US" b="1" dirty="0">
                <a:solidFill>
                  <a:srgbClr val="008080"/>
                </a:solidFill>
              </a:rPr>
              <a:t>'TV'</a:t>
            </a:r>
            <a:r>
              <a:rPr lang="en-US" dirty="0"/>
              <a:t>, </a:t>
            </a:r>
            <a:r>
              <a:rPr lang="en-US" dirty="0">
                <a:solidFill>
                  <a:srgbClr val="660099"/>
                </a:solidFill>
              </a:rPr>
              <a:t>y</a:t>
            </a:r>
            <a:r>
              <a:rPr lang="en-US" dirty="0"/>
              <a:t>=</a:t>
            </a:r>
            <a:r>
              <a:rPr lang="en-US" b="1" dirty="0">
                <a:solidFill>
                  <a:srgbClr val="008080"/>
                </a:solidFill>
              </a:rPr>
              <a:t>'Sales'</a:t>
            </a:r>
            <a:r>
              <a:rPr lang="en-US" dirty="0"/>
              <a:t>, </a:t>
            </a:r>
            <a:r>
              <a:rPr lang="en-US" dirty="0">
                <a:solidFill>
                  <a:srgbClr val="660099"/>
                </a:solidFill>
              </a:rPr>
              <a:t>ax</a:t>
            </a:r>
            <a:r>
              <a:rPr lang="en-US" dirty="0"/>
              <a:t>=</a:t>
            </a:r>
            <a:r>
              <a:rPr lang="en-US" dirty="0" err="1"/>
              <a:t>axs</a:t>
            </a:r>
            <a:r>
              <a:rPr lang="en-US" dirty="0"/>
              <a:t>[</a:t>
            </a:r>
            <a:r>
              <a:rPr lang="en-US" dirty="0">
                <a:solidFill>
                  <a:srgbClr val="0000FF"/>
                </a:solidFill>
              </a:rPr>
              <a:t>0</a:t>
            </a:r>
            <a:r>
              <a:rPr lang="en-US" dirty="0"/>
              <a:t>], </a:t>
            </a:r>
            <a:r>
              <a:rPr lang="en-US" dirty="0" err="1">
                <a:solidFill>
                  <a:srgbClr val="660099"/>
                </a:solidFill>
              </a:rPr>
              <a:t>figsize</a:t>
            </a:r>
            <a:r>
              <a:rPr lang="en-US" dirty="0"/>
              <a:t>=(</a:t>
            </a:r>
            <a:r>
              <a:rPr lang="en-US" dirty="0">
                <a:solidFill>
                  <a:srgbClr val="0000FF"/>
                </a:solidFill>
              </a:rPr>
              <a:t>16</a:t>
            </a:r>
            <a:r>
              <a:rPr lang="en-US" dirty="0"/>
              <a:t>, </a:t>
            </a:r>
            <a:r>
              <a:rPr lang="en-US" dirty="0">
                <a:solidFill>
                  <a:srgbClr val="0000FF"/>
                </a:solidFill>
              </a:rPr>
              <a:t>8</a:t>
            </a:r>
            <a:r>
              <a:rPr lang="en-US" dirty="0"/>
              <a:t>))</a:t>
            </a:r>
            <a:br>
              <a:rPr lang="en-US" dirty="0"/>
            </a:br>
            <a:r>
              <a:rPr lang="en-US" dirty="0" err="1"/>
              <a:t>data.plot</a:t>
            </a:r>
            <a:r>
              <a:rPr lang="en-US" dirty="0"/>
              <a:t>(</a:t>
            </a:r>
            <a:r>
              <a:rPr lang="en-US" dirty="0">
                <a:solidFill>
                  <a:srgbClr val="660099"/>
                </a:solidFill>
              </a:rPr>
              <a:t>kind</a:t>
            </a:r>
            <a:r>
              <a:rPr lang="en-US" dirty="0"/>
              <a:t>=</a:t>
            </a:r>
            <a:r>
              <a:rPr lang="en-US" b="1" dirty="0">
                <a:solidFill>
                  <a:srgbClr val="008080"/>
                </a:solidFill>
              </a:rPr>
              <a:t>'scatter'</a:t>
            </a:r>
            <a:r>
              <a:rPr lang="en-US" dirty="0"/>
              <a:t>, </a:t>
            </a:r>
            <a:r>
              <a:rPr lang="en-US" dirty="0">
                <a:solidFill>
                  <a:srgbClr val="660099"/>
                </a:solidFill>
              </a:rPr>
              <a:t>x</a:t>
            </a:r>
            <a:r>
              <a:rPr lang="en-US" dirty="0"/>
              <a:t>=</a:t>
            </a:r>
            <a:r>
              <a:rPr lang="en-US" b="1" dirty="0">
                <a:solidFill>
                  <a:srgbClr val="008080"/>
                </a:solidFill>
              </a:rPr>
              <a:t>'Radio'</a:t>
            </a:r>
            <a:r>
              <a:rPr lang="en-US" dirty="0"/>
              <a:t>, </a:t>
            </a:r>
            <a:r>
              <a:rPr lang="en-US" dirty="0">
                <a:solidFill>
                  <a:srgbClr val="660099"/>
                </a:solidFill>
              </a:rPr>
              <a:t>y</a:t>
            </a:r>
            <a:r>
              <a:rPr lang="en-US" dirty="0"/>
              <a:t>=</a:t>
            </a:r>
            <a:r>
              <a:rPr lang="en-US" b="1" dirty="0">
                <a:solidFill>
                  <a:srgbClr val="008080"/>
                </a:solidFill>
              </a:rPr>
              <a:t>'Sales'</a:t>
            </a:r>
            <a:r>
              <a:rPr lang="en-US" dirty="0"/>
              <a:t>, </a:t>
            </a:r>
            <a:r>
              <a:rPr lang="en-US" dirty="0">
                <a:solidFill>
                  <a:srgbClr val="660099"/>
                </a:solidFill>
              </a:rPr>
              <a:t>ax</a:t>
            </a:r>
            <a:r>
              <a:rPr lang="en-US" dirty="0"/>
              <a:t>=</a:t>
            </a:r>
            <a:r>
              <a:rPr lang="en-US" dirty="0" err="1"/>
              <a:t>axs</a:t>
            </a:r>
            <a:r>
              <a:rPr lang="en-US" dirty="0"/>
              <a:t>[</a:t>
            </a:r>
            <a:r>
              <a:rPr lang="en-US" dirty="0">
                <a:solidFill>
                  <a:srgbClr val="0000FF"/>
                </a:solidFill>
              </a:rPr>
              <a:t>1</a:t>
            </a:r>
            <a:r>
              <a:rPr lang="en-US" dirty="0"/>
              <a:t>])</a:t>
            </a:r>
            <a:br>
              <a:rPr lang="en-US" dirty="0"/>
            </a:br>
            <a:r>
              <a:rPr lang="en-US" dirty="0" err="1"/>
              <a:t>data.plot</a:t>
            </a:r>
            <a:r>
              <a:rPr lang="en-US" dirty="0"/>
              <a:t>(</a:t>
            </a:r>
            <a:r>
              <a:rPr lang="en-US" dirty="0">
                <a:solidFill>
                  <a:srgbClr val="660099"/>
                </a:solidFill>
              </a:rPr>
              <a:t>kind</a:t>
            </a:r>
            <a:r>
              <a:rPr lang="en-US" dirty="0"/>
              <a:t>=</a:t>
            </a:r>
            <a:r>
              <a:rPr lang="en-US" b="1" dirty="0">
                <a:solidFill>
                  <a:srgbClr val="008080"/>
                </a:solidFill>
              </a:rPr>
              <a:t>'scatter'</a:t>
            </a:r>
            <a:r>
              <a:rPr lang="en-US" dirty="0"/>
              <a:t>, </a:t>
            </a:r>
            <a:r>
              <a:rPr lang="en-US" dirty="0">
                <a:solidFill>
                  <a:srgbClr val="660099"/>
                </a:solidFill>
              </a:rPr>
              <a:t>x</a:t>
            </a:r>
            <a:r>
              <a:rPr lang="en-US" dirty="0"/>
              <a:t>=</a:t>
            </a:r>
            <a:r>
              <a:rPr lang="en-US" b="1" dirty="0">
                <a:solidFill>
                  <a:srgbClr val="008080"/>
                </a:solidFill>
              </a:rPr>
              <a:t>'Newspaper'</a:t>
            </a:r>
            <a:r>
              <a:rPr lang="en-US" dirty="0"/>
              <a:t>, </a:t>
            </a:r>
            <a:r>
              <a:rPr lang="en-US" dirty="0">
                <a:solidFill>
                  <a:srgbClr val="660099"/>
                </a:solidFill>
              </a:rPr>
              <a:t>y</a:t>
            </a:r>
            <a:r>
              <a:rPr lang="en-US" dirty="0"/>
              <a:t>=</a:t>
            </a:r>
            <a:r>
              <a:rPr lang="en-US" b="1" dirty="0">
                <a:solidFill>
                  <a:srgbClr val="008080"/>
                </a:solidFill>
              </a:rPr>
              <a:t>'Sales'</a:t>
            </a:r>
            <a:r>
              <a:rPr lang="en-US" dirty="0"/>
              <a:t>, </a:t>
            </a:r>
            <a:r>
              <a:rPr lang="en-US" dirty="0">
                <a:solidFill>
                  <a:srgbClr val="660099"/>
                </a:solidFill>
              </a:rPr>
              <a:t>ax</a:t>
            </a:r>
            <a:r>
              <a:rPr lang="en-US" dirty="0"/>
              <a:t>=</a:t>
            </a:r>
            <a:r>
              <a:rPr lang="en-US" dirty="0" err="1"/>
              <a:t>axs</a:t>
            </a:r>
            <a:r>
              <a:rPr lang="en-US" dirty="0"/>
              <a:t>[</a:t>
            </a:r>
            <a:r>
              <a:rPr lang="en-US" dirty="0">
                <a:solidFill>
                  <a:srgbClr val="0000FF"/>
                </a:solidFill>
              </a:rPr>
              <a:t>2</a:t>
            </a:r>
            <a:r>
              <a:rPr lang="en-US" dirty="0"/>
              <a:t>])</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00" y="1844918"/>
            <a:ext cx="12128500" cy="4054396"/>
          </a:xfrm>
          <a:prstGeom prst="rect">
            <a:avLst/>
          </a:prstGeom>
        </p:spPr>
      </p:pic>
    </p:spTree>
    <p:extLst>
      <p:ext uri="{BB962C8B-B14F-4D97-AF65-F5344CB8AC3E}">
        <p14:creationId xmlns:p14="http://schemas.microsoft.com/office/powerpoint/2010/main" val="49768848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829733" y="664723"/>
            <a:ext cx="2624180" cy="369332"/>
          </a:xfrm>
          <a:prstGeom prst="rect">
            <a:avLst/>
          </a:prstGeom>
          <a:noFill/>
        </p:spPr>
        <p:txBody>
          <a:bodyPr wrap="none" rtlCol="0">
            <a:spAutoFit/>
          </a:bodyPr>
          <a:lstStyle/>
          <a:p>
            <a:r>
              <a:rPr lang="en-US" b="1" dirty="0" smtClean="0"/>
              <a:t>Questions about our data</a:t>
            </a:r>
            <a:endParaRPr lang="en-US" dirty="0"/>
          </a:p>
        </p:txBody>
      </p:sp>
      <p:sp>
        <p:nvSpPr>
          <p:cNvPr id="3" name="TextBox 2"/>
          <p:cNvSpPr txBox="1"/>
          <p:nvPr/>
        </p:nvSpPr>
        <p:spPr>
          <a:xfrm flipH="1">
            <a:off x="829733" y="1271122"/>
            <a:ext cx="10871200" cy="1477328"/>
          </a:xfrm>
          <a:prstGeom prst="rect">
            <a:avLst/>
          </a:prstGeom>
          <a:noFill/>
        </p:spPr>
        <p:txBody>
          <a:bodyPr wrap="square" rtlCol="0">
            <a:spAutoFit/>
          </a:bodyPr>
          <a:lstStyle/>
          <a:p>
            <a:r>
              <a:rPr lang="en-US" dirty="0" smtClean="0"/>
              <a:t>Is there any relationship between ads and sales?</a:t>
            </a:r>
          </a:p>
          <a:p>
            <a:r>
              <a:rPr lang="en-US" dirty="0" smtClean="0"/>
              <a:t>How strong is that relationship?</a:t>
            </a:r>
          </a:p>
          <a:p>
            <a:r>
              <a:rPr lang="en-US" dirty="0" smtClean="0"/>
              <a:t>Which ad type(s) contribute to sales?</a:t>
            </a:r>
          </a:p>
          <a:p>
            <a:r>
              <a:rPr lang="en-US" dirty="0"/>
              <a:t>What is the effect of each ad type of sales?</a:t>
            </a:r>
          </a:p>
          <a:p>
            <a:r>
              <a:rPr lang="en-US" dirty="0"/>
              <a:t>Given ad spending in a particular market, can sales be predicted</a:t>
            </a:r>
            <a:r>
              <a:rPr lang="en-US" dirty="0" smtClean="0"/>
              <a:t>?</a:t>
            </a:r>
            <a:endParaRPr lang="en-US" dirty="0"/>
          </a:p>
        </p:txBody>
      </p:sp>
    </p:spTree>
    <p:extLst>
      <p:ext uri="{BB962C8B-B14F-4D97-AF65-F5344CB8AC3E}">
        <p14:creationId xmlns:p14="http://schemas.microsoft.com/office/powerpoint/2010/main" val="190845411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185333" y="609600"/>
            <a:ext cx="8839200" cy="369332"/>
          </a:xfrm>
          <a:prstGeom prst="rect">
            <a:avLst/>
          </a:prstGeom>
          <a:noFill/>
        </p:spPr>
        <p:txBody>
          <a:bodyPr wrap="square" rtlCol="0">
            <a:spAutoFit/>
          </a:bodyPr>
          <a:lstStyle/>
          <a:p>
            <a:r>
              <a:rPr lang="en-US" b="1" dirty="0" smtClean="0"/>
              <a:t>Only For Genius Quiz</a:t>
            </a:r>
            <a:endParaRPr lang="en-US" b="1" dirty="0" smtClean="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9033" y="1117171"/>
            <a:ext cx="2451100" cy="4597400"/>
          </a:xfrm>
          <a:prstGeom prst="rect">
            <a:avLst/>
          </a:prstGeom>
        </p:spPr>
      </p:pic>
    </p:spTree>
    <p:extLst>
      <p:ext uri="{BB962C8B-B14F-4D97-AF65-F5344CB8AC3E}">
        <p14:creationId xmlns:p14="http://schemas.microsoft.com/office/powerpoint/2010/main" val="7070442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829733" y="664723"/>
            <a:ext cx="2875403" cy="369332"/>
          </a:xfrm>
          <a:prstGeom prst="rect">
            <a:avLst/>
          </a:prstGeom>
          <a:noFill/>
        </p:spPr>
        <p:txBody>
          <a:bodyPr wrap="none" rtlCol="0">
            <a:spAutoFit/>
          </a:bodyPr>
          <a:lstStyle/>
          <a:p>
            <a:r>
              <a:rPr lang="en-US" b="1" dirty="0" smtClean="0"/>
              <a:t>Estimate model coefficients </a:t>
            </a: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9733" y="1447801"/>
            <a:ext cx="9220200" cy="1714500"/>
          </a:xfrm>
          <a:prstGeom prst="rect">
            <a:avLst/>
          </a:prstGeom>
        </p:spPr>
      </p:pic>
    </p:spTree>
    <p:extLst>
      <p:ext uri="{BB962C8B-B14F-4D97-AF65-F5344CB8AC3E}">
        <p14:creationId xmlns:p14="http://schemas.microsoft.com/office/powerpoint/2010/main" val="144133622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660400" y="529257"/>
            <a:ext cx="2795252" cy="369332"/>
          </a:xfrm>
          <a:prstGeom prst="rect">
            <a:avLst/>
          </a:prstGeom>
          <a:noFill/>
        </p:spPr>
        <p:txBody>
          <a:bodyPr wrap="none" rtlCol="0">
            <a:spAutoFit/>
          </a:bodyPr>
          <a:lstStyle/>
          <a:p>
            <a:r>
              <a:rPr lang="en-US" b="1" dirty="0" smtClean="0"/>
              <a:t>Understanding coefficients </a:t>
            </a:r>
            <a:endParaRPr lang="en-US" dirty="0"/>
          </a:p>
        </p:txBody>
      </p:sp>
      <p:sp>
        <p:nvSpPr>
          <p:cNvPr id="3" name="TextBox 2"/>
          <p:cNvSpPr txBox="1"/>
          <p:nvPr/>
        </p:nvSpPr>
        <p:spPr>
          <a:xfrm flipH="1">
            <a:off x="660400" y="1118722"/>
            <a:ext cx="10871200" cy="646331"/>
          </a:xfrm>
          <a:prstGeom prst="rect">
            <a:avLst/>
          </a:prstGeom>
          <a:noFill/>
        </p:spPr>
        <p:txBody>
          <a:bodyPr wrap="square" rtlCol="0">
            <a:spAutoFit/>
          </a:bodyPr>
          <a:lstStyle/>
          <a:p>
            <a:pPr marL="285750" indent="-285750">
              <a:buFont typeface="Arial" charset="0"/>
              <a:buChar char="•"/>
            </a:pPr>
            <a:r>
              <a:rPr lang="en-US" dirty="0"/>
              <a:t>A "unit" increase in TV ad spending is </a:t>
            </a:r>
            <a:r>
              <a:rPr lang="en-US" b="1" dirty="0"/>
              <a:t>associated with</a:t>
            </a:r>
            <a:r>
              <a:rPr lang="en-US" dirty="0"/>
              <a:t> a 0.047537 "unit" increase in Sales.</a:t>
            </a:r>
          </a:p>
          <a:p>
            <a:pPr marL="285750" indent="-285750">
              <a:buFont typeface="Arial" charset="0"/>
              <a:buChar char="•"/>
            </a:pPr>
            <a:r>
              <a:rPr lang="en-US" dirty="0"/>
              <a:t>Or more clearly: An additional $1,000 spent on TV ads is </a:t>
            </a:r>
            <a:r>
              <a:rPr lang="en-US" b="1" dirty="0"/>
              <a:t>associated with</a:t>
            </a:r>
            <a:r>
              <a:rPr lang="en-US" dirty="0"/>
              <a:t> an increase in sales of 47.537 widgets.</a:t>
            </a:r>
          </a:p>
        </p:txBody>
      </p:sp>
      <p:sp>
        <p:nvSpPr>
          <p:cNvPr id="5" name="TextBox 4"/>
          <p:cNvSpPr txBox="1"/>
          <p:nvPr/>
        </p:nvSpPr>
        <p:spPr>
          <a:xfrm>
            <a:off x="795867" y="2082800"/>
            <a:ext cx="9312036" cy="369332"/>
          </a:xfrm>
          <a:prstGeom prst="rect">
            <a:avLst/>
          </a:prstGeom>
          <a:noFill/>
        </p:spPr>
        <p:txBody>
          <a:bodyPr wrap="none" rtlCol="0">
            <a:spAutoFit/>
          </a:bodyPr>
          <a:lstStyle/>
          <a:p>
            <a:r>
              <a:rPr lang="en-US" dirty="0"/>
              <a:t>I</a:t>
            </a:r>
            <a:r>
              <a:rPr lang="en-US" dirty="0" smtClean="0"/>
              <a:t>f </a:t>
            </a:r>
            <a:r>
              <a:rPr lang="en-US" dirty="0"/>
              <a:t>an increase in TV ad spending was associated with a </a:t>
            </a:r>
            <a:r>
              <a:rPr lang="en-US" b="1" dirty="0"/>
              <a:t>decrease</a:t>
            </a:r>
            <a:r>
              <a:rPr lang="en-US" dirty="0"/>
              <a:t> in sales, </a:t>
            </a:r>
            <a:r>
              <a:rPr lang="en-US" dirty="0" smtClean="0"/>
              <a:t>b</a:t>
            </a:r>
            <a:r>
              <a:rPr lang="en-US" dirty="0"/>
              <a:t> would be </a:t>
            </a:r>
            <a:r>
              <a:rPr lang="en-US" b="1" dirty="0"/>
              <a:t>negative</a:t>
            </a:r>
            <a:r>
              <a:rPr lang="en-US" dirty="0"/>
              <a:t>.</a:t>
            </a:r>
          </a:p>
        </p:txBody>
      </p:sp>
      <p:sp>
        <p:nvSpPr>
          <p:cNvPr id="7" name="TextBox 6"/>
          <p:cNvSpPr txBox="1"/>
          <p:nvPr/>
        </p:nvSpPr>
        <p:spPr>
          <a:xfrm>
            <a:off x="660400" y="2767321"/>
            <a:ext cx="1858842" cy="369332"/>
          </a:xfrm>
          <a:prstGeom prst="rect">
            <a:avLst/>
          </a:prstGeom>
          <a:noFill/>
        </p:spPr>
        <p:txBody>
          <a:bodyPr wrap="none" rtlCol="0">
            <a:spAutoFit/>
          </a:bodyPr>
          <a:lstStyle/>
          <a:p>
            <a:r>
              <a:rPr lang="en-US" b="1" dirty="0" smtClean="0"/>
              <a:t>Predicting values </a:t>
            </a:r>
            <a:endParaRPr lang="en-US" dirty="0"/>
          </a:p>
        </p:txBody>
      </p:sp>
      <p:sp>
        <p:nvSpPr>
          <p:cNvPr id="6" name="TextBox 5"/>
          <p:cNvSpPr txBox="1"/>
          <p:nvPr/>
        </p:nvSpPr>
        <p:spPr>
          <a:xfrm>
            <a:off x="660400" y="3291580"/>
            <a:ext cx="4097866" cy="646331"/>
          </a:xfrm>
          <a:prstGeom prst="rect">
            <a:avLst/>
          </a:prstGeom>
          <a:noFill/>
        </p:spPr>
        <p:txBody>
          <a:bodyPr wrap="square" rtlCol="0">
            <a:spAutoFit/>
          </a:bodyPr>
          <a:lstStyle/>
          <a:p>
            <a:r>
              <a:rPr lang="en-US" dirty="0" smtClean="0"/>
              <a:t>Y </a:t>
            </a:r>
            <a:r>
              <a:rPr lang="el-GR" dirty="0" smtClean="0"/>
              <a:t>=</a:t>
            </a:r>
            <a:r>
              <a:rPr lang="en-US" dirty="0" smtClean="0"/>
              <a:t> a </a:t>
            </a:r>
            <a:r>
              <a:rPr lang="el-GR" dirty="0" smtClean="0"/>
              <a:t>+</a:t>
            </a:r>
            <a:r>
              <a:rPr lang="en-US" dirty="0" smtClean="0"/>
              <a:t> </a:t>
            </a:r>
            <a:r>
              <a:rPr lang="en-US" dirty="0"/>
              <a:t>b</a:t>
            </a:r>
            <a:r>
              <a:rPr lang="el-GR" dirty="0" smtClean="0"/>
              <a:t>x</a:t>
            </a:r>
            <a:endParaRPr lang="el-GR" dirty="0"/>
          </a:p>
          <a:p>
            <a:r>
              <a:rPr lang="en-US" dirty="0" smtClean="0"/>
              <a:t>Y </a:t>
            </a:r>
            <a:r>
              <a:rPr lang="el-GR" dirty="0" smtClean="0"/>
              <a:t>=</a:t>
            </a:r>
            <a:r>
              <a:rPr lang="en-US" dirty="0" smtClean="0"/>
              <a:t> </a:t>
            </a:r>
            <a:r>
              <a:rPr lang="el-GR" dirty="0" smtClean="0"/>
              <a:t>7.032594</a:t>
            </a:r>
            <a:r>
              <a:rPr lang="en-US" dirty="0" smtClean="0"/>
              <a:t> </a:t>
            </a:r>
            <a:r>
              <a:rPr lang="el-GR" dirty="0" smtClean="0"/>
              <a:t>+</a:t>
            </a:r>
            <a:r>
              <a:rPr lang="en-US" dirty="0" smtClean="0"/>
              <a:t> </a:t>
            </a:r>
            <a:r>
              <a:rPr lang="el-GR" dirty="0" smtClean="0"/>
              <a:t>0.047537×50</a:t>
            </a:r>
            <a:endParaRPr lang="el-GR" dirty="0"/>
          </a:p>
        </p:txBody>
      </p:sp>
    </p:spTree>
    <p:extLst>
      <p:ext uri="{BB962C8B-B14F-4D97-AF65-F5344CB8AC3E}">
        <p14:creationId xmlns:p14="http://schemas.microsoft.com/office/powerpoint/2010/main" val="141022900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711200" y="1646857"/>
            <a:ext cx="2132507" cy="369332"/>
          </a:xfrm>
          <a:prstGeom prst="rect">
            <a:avLst/>
          </a:prstGeom>
          <a:noFill/>
        </p:spPr>
        <p:txBody>
          <a:bodyPr wrap="none" rtlCol="0">
            <a:spAutoFit/>
          </a:bodyPr>
          <a:lstStyle/>
          <a:p>
            <a:r>
              <a:rPr lang="en-US" b="1" dirty="0" smtClean="0"/>
              <a:t>Add new </a:t>
            </a:r>
            <a:r>
              <a:rPr lang="en-US" b="1" dirty="0" err="1" smtClean="0"/>
              <a:t>dataframe</a:t>
            </a:r>
            <a:r>
              <a:rPr lang="en-US" b="1" dirty="0" smtClean="0"/>
              <a:t> </a:t>
            </a:r>
            <a:endParaRPr lang="en-US" dirty="0"/>
          </a:p>
        </p:txBody>
      </p:sp>
      <p:sp>
        <p:nvSpPr>
          <p:cNvPr id="3" name="TextBox 2"/>
          <p:cNvSpPr txBox="1"/>
          <p:nvPr/>
        </p:nvSpPr>
        <p:spPr>
          <a:xfrm flipH="1">
            <a:off x="711200" y="2236322"/>
            <a:ext cx="10871200" cy="646331"/>
          </a:xfrm>
          <a:prstGeom prst="rect">
            <a:avLst/>
          </a:prstGeom>
          <a:noFill/>
        </p:spPr>
        <p:txBody>
          <a:bodyPr wrap="square" rtlCol="0">
            <a:spAutoFit/>
          </a:bodyPr>
          <a:lstStyle/>
          <a:p>
            <a:r>
              <a:rPr lang="en-US" dirty="0" err="1"/>
              <a:t>X_new</a:t>
            </a:r>
            <a:r>
              <a:rPr lang="en-US" dirty="0"/>
              <a:t> = </a:t>
            </a:r>
            <a:r>
              <a:rPr lang="en-US" dirty="0" err="1"/>
              <a:t>pd.DataFrame</a:t>
            </a:r>
            <a:r>
              <a:rPr lang="en-US" dirty="0"/>
              <a:t>({</a:t>
            </a:r>
            <a:r>
              <a:rPr lang="en-US" b="1" dirty="0">
                <a:solidFill>
                  <a:srgbClr val="008080"/>
                </a:solidFill>
              </a:rPr>
              <a:t>'TV'</a:t>
            </a:r>
            <a:r>
              <a:rPr lang="en-US" dirty="0"/>
              <a:t>: [</a:t>
            </a:r>
            <a:r>
              <a:rPr lang="en-US" dirty="0">
                <a:solidFill>
                  <a:srgbClr val="0000FF"/>
                </a:solidFill>
              </a:rPr>
              <a:t>50</a:t>
            </a:r>
            <a:r>
              <a:rPr lang="en-US" dirty="0"/>
              <a:t>]})</a:t>
            </a:r>
            <a:br>
              <a:rPr lang="en-US" dirty="0"/>
            </a:br>
            <a:r>
              <a:rPr lang="en-US" dirty="0" err="1"/>
              <a:t>X_new.head</a:t>
            </a:r>
            <a:r>
              <a:rPr lang="en-US" dirty="0"/>
              <a:t>()</a:t>
            </a:r>
          </a:p>
        </p:txBody>
      </p:sp>
      <p:sp>
        <p:nvSpPr>
          <p:cNvPr id="7" name="TextBox 6"/>
          <p:cNvSpPr txBox="1"/>
          <p:nvPr/>
        </p:nvSpPr>
        <p:spPr>
          <a:xfrm>
            <a:off x="711200" y="3306603"/>
            <a:ext cx="3073918" cy="369332"/>
          </a:xfrm>
          <a:prstGeom prst="rect">
            <a:avLst/>
          </a:prstGeom>
          <a:noFill/>
        </p:spPr>
        <p:txBody>
          <a:bodyPr wrap="none" rtlCol="0">
            <a:spAutoFit/>
          </a:bodyPr>
          <a:lstStyle/>
          <a:p>
            <a:r>
              <a:rPr lang="en-US" b="1" dirty="0" smtClean="0"/>
              <a:t>Predicting values using model </a:t>
            </a:r>
            <a:endParaRPr lang="en-US" dirty="0"/>
          </a:p>
        </p:txBody>
      </p:sp>
      <p:sp>
        <p:nvSpPr>
          <p:cNvPr id="6" name="TextBox 5"/>
          <p:cNvSpPr txBox="1"/>
          <p:nvPr/>
        </p:nvSpPr>
        <p:spPr>
          <a:xfrm>
            <a:off x="711200" y="3898776"/>
            <a:ext cx="4097866" cy="369332"/>
          </a:xfrm>
          <a:prstGeom prst="rect">
            <a:avLst/>
          </a:prstGeom>
          <a:noFill/>
        </p:spPr>
        <p:txBody>
          <a:bodyPr wrap="square" rtlCol="0">
            <a:spAutoFit/>
          </a:bodyPr>
          <a:lstStyle/>
          <a:p>
            <a:r>
              <a:rPr lang="en-US" dirty="0" err="1"/>
              <a:t>lm.predict</a:t>
            </a:r>
            <a:r>
              <a:rPr lang="en-US" dirty="0"/>
              <a:t>(</a:t>
            </a:r>
            <a:r>
              <a:rPr lang="en-US" dirty="0" err="1"/>
              <a:t>X_new</a:t>
            </a:r>
            <a:r>
              <a:rPr lang="en-US" dirty="0"/>
              <a:t>)</a:t>
            </a:r>
          </a:p>
        </p:txBody>
      </p:sp>
      <p:sp>
        <p:nvSpPr>
          <p:cNvPr id="8" name="TextBox 7"/>
          <p:cNvSpPr txBox="1"/>
          <p:nvPr/>
        </p:nvSpPr>
        <p:spPr>
          <a:xfrm>
            <a:off x="711200" y="584798"/>
            <a:ext cx="2812373" cy="369332"/>
          </a:xfrm>
          <a:prstGeom prst="rect">
            <a:avLst/>
          </a:prstGeom>
          <a:noFill/>
        </p:spPr>
        <p:txBody>
          <a:bodyPr wrap="none" rtlCol="0">
            <a:spAutoFit/>
          </a:bodyPr>
          <a:lstStyle/>
          <a:p>
            <a:r>
              <a:rPr lang="en-US" b="1" smtClean="0"/>
              <a:t>Predicting using </a:t>
            </a:r>
            <a:r>
              <a:rPr lang="en-US" b="1" dirty="0" err="1" smtClean="0"/>
              <a:t>statsmodel</a:t>
            </a:r>
            <a:endParaRPr lang="en-US" dirty="0"/>
          </a:p>
        </p:txBody>
      </p:sp>
    </p:spTree>
    <p:extLst>
      <p:ext uri="{BB962C8B-B14F-4D97-AF65-F5344CB8AC3E}">
        <p14:creationId xmlns:p14="http://schemas.microsoft.com/office/powerpoint/2010/main" val="169373319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660400" y="529257"/>
            <a:ext cx="2544607" cy="369332"/>
          </a:xfrm>
          <a:prstGeom prst="rect">
            <a:avLst/>
          </a:prstGeom>
          <a:noFill/>
        </p:spPr>
        <p:txBody>
          <a:bodyPr wrap="none" rtlCol="0">
            <a:spAutoFit/>
          </a:bodyPr>
          <a:lstStyle/>
          <a:p>
            <a:r>
              <a:rPr lang="en-US" b="1" dirty="0" smtClean="0"/>
              <a:t>Plotting least square line</a:t>
            </a:r>
            <a:endParaRPr lang="en-US" dirty="0"/>
          </a:p>
        </p:txBody>
      </p:sp>
      <p:sp>
        <p:nvSpPr>
          <p:cNvPr id="3" name="TextBox 2"/>
          <p:cNvSpPr txBox="1"/>
          <p:nvPr/>
        </p:nvSpPr>
        <p:spPr>
          <a:xfrm flipH="1">
            <a:off x="660400" y="1879679"/>
            <a:ext cx="10871200" cy="646331"/>
          </a:xfrm>
          <a:prstGeom prst="rect">
            <a:avLst/>
          </a:prstGeom>
          <a:noFill/>
        </p:spPr>
        <p:txBody>
          <a:bodyPr wrap="square" rtlCol="0">
            <a:spAutoFit/>
          </a:bodyPr>
          <a:lstStyle/>
          <a:p>
            <a:r>
              <a:rPr lang="en-US" dirty="0"/>
              <a:t>Let's make predictions for the </a:t>
            </a:r>
            <a:r>
              <a:rPr lang="en-US" b="1" dirty="0"/>
              <a:t>smallest and largest observed values of x</a:t>
            </a:r>
            <a:r>
              <a:rPr lang="en-US" dirty="0"/>
              <a:t>, and then use the predicted values to plot the least squares line:</a:t>
            </a: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399" y="2746143"/>
            <a:ext cx="8805333" cy="838200"/>
          </a:xfrm>
          <a:prstGeom prst="rect">
            <a:avLst/>
          </a:prstGeom>
        </p:spPr>
      </p:pic>
      <p:sp>
        <p:nvSpPr>
          <p:cNvPr id="8" name="TextBox 7"/>
          <p:cNvSpPr txBox="1"/>
          <p:nvPr/>
        </p:nvSpPr>
        <p:spPr>
          <a:xfrm>
            <a:off x="660399" y="3856057"/>
            <a:ext cx="1841402" cy="369332"/>
          </a:xfrm>
          <a:prstGeom prst="rect">
            <a:avLst/>
          </a:prstGeom>
          <a:noFill/>
        </p:spPr>
        <p:txBody>
          <a:bodyPr wrap="none" rtlCol="0">
            <a:spAutoFit/>
          </a:bodyPr>
          <a:lstStyle/>
          <a:p>
            <a:r>
              <a:rPr lang="en-US" b="1" dirty="0" smtClean="0"/>
              <a:t>Make predictions</a:t>
            </a:r>
            <a:endParaRPr lang="en-US" dirty="0"/>
          </a:p>
        </p:txBody>
      </p:sp>
      <p:sp>
        <p:nvSpPr>
          <p:cNvPr id="9" name="TextBox 8"/>
          <p:cNvSpPr txBox="1"/>
          <p:nvPr/>
        </p:nvSpPr>
        <p:spPr>
          <a:xfrm>
            <a:off x="660399" y="1342967"/>
            <a:ext cx="1874359" cy="369332"/>
          </a:xfrm>
          <a:prstGeom prst="rect">
            <a:avLst/>
          </a:prstGeom>
          <a:noFill/>
        </p:spPr>
        <p:txBody>
          <a:bodyPr wrap="none" rtlCol="0">
            <a:spAutoFit/>
          </a:bodyPr>
          <a:lstStyle/>
          <a:p>
            <a:r>
              <a:rPr lang="en-US" b="1" dirty="0" smtClean="0"/>
              <a:t>Create </a:t>
            </a:r>
            <a:r>
              <a:rPr lang="en-US" b="1" dirty="0" err="1" smtClean="0"/>
              <a:t>Dataframe</a:t>
            </a:r>
            <a:endParaRPr lang="en-US"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0398" y="4305826"/>
            <a:ext cx="8805333" cy="825500"/>
          </a:xfrm>
          <a:prstGeom prst="rect">
            <a:avLst/>
          </a:prstGeom>
        </p:spPr>
      </p:pic>
      <p:sp>
        <p:nvSpPr>
          <p:cNvPr id="10" name="Rectangle 9"/>
          <p:cNvSpPr/>
          <p:nvPr/>
        </p:nvSpPr>
        <p:spPr>
          <a:xfrm>
            <a:off x="660397" y="5286916"/>
            <a:ext cx="8805333" cy="369332"/>
          </a:xfrm>
          <a:prstGeom prst="rect">
            <a:avLst/>
          </a:prstGeom>
        </p:spPr>
        <p:txBody>
          <a:bodyPr wrap="square">
            <a:spAutoFit/>
          </a:bodyPr>
          <a:lstStyle/>
          <a:p>
            <a:r>
              <a:rPr lang="en-US">
                <a:solidFill>
                  <a:srgbClr val="000000"/>
                </a:solidFill>
                <a:latin typeface="Helvetica Neue" charset="0"/>
              </a:rPr>
              <a:t>Thus, we would predict Sales of </a:t>
            </a:r>
            <a:r>
              <a:rPr lang="en-US" b="1">
                <a:solidFill>
                  <a:srgbClr val="000000"/>
                </a:solidFill>
                <a:latin typeface="Helvetica Neue" charset="0"/>
              </a:rPr>
              <a:t>9,409 widgets</a:t>
            </a:r>
            <a:r>
              <a:rPr lang="en-US">
                <a:solidFill>
                  <a:srgbClr val="000000"/>
                </a:solidFill>
                <a:latin typeface="Helvetica Neue" charset="0"/>
              </a:rPr>
              <a:t> in that market.</a:t>
            </a:r>
            <a:endParaRPr lang="en-US"/>
          </a:p>
        </p:txBody>
      </p:sp>
    </p:spTree>
    <p:extLst>
      <p:ext uri="{BB962C8B-B14F-4D97-AF65-F5344CB8AC3E}">
        <p14:creationId xmlns:p14="http://schemas.microsoft.com/office/powerpoint/2010/main" val="44306639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660400" y="529257"/>
            <a:ext cx="2544607" cy="369332"/>
          </a:xfrm>
          <a:prstGeom prst="rect">
            <a:avLst/>
          </a:prstGeom>
          <a:noFill/>
        </p:spPr>
        <p:txBody>
          <a:bodyPr wrap="none" rtlCol="0">
            <a:spAutoFit/>
          </a:bodyPr>
          <a:lstStyle/>
          <a:p>
            <a:r>
              <a:rPr lang="en-US" b="1" dirty="0" smtClean="0"/>
              <a:t>Plotting least square line</a:t>
            </a:r>
            <a:endParaRPr lang="en-US"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400" y="1320800"/>
            <a:ext cx="8369300" cy="1270000"/>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3200" y="2515094"/>
            <a:ext cx="4956048" cy="3447288"/>
          </a:xfrm>
          <a:prstGeom prst="rect">
            <a:avLst/>
          </a:prstGeom>
        </p:spPr>
      </p:pic>
    </p:spTree>
    <p:extLst>
      <p:ext uri="{BB962C8B-B14F-4D97-AF65-F5344CB8AC3E}">
        <p14:creationId xmlns:p14="http://schemas.microsoft.com/office/powerpoint/2010/main" val="32892941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4136389" cy="461665"/>
          </a:xfrm>
          <a:prstGeom prst="rect">
            <a:avLst/>
          </a:prstGeom>
          <a:noFill/>
        </p:spPr>
        <p:txBody>
          <a:bodyPr wrap="none" rtlCol="0">
            <a:spAutoFit/>
          </a:bodyPr>
          <a:lstStyle/>
          <a:p>
            <a:r>
              <a:rPr lang="en-US" sz="2400" b="1" dirty="0" smtClean="0"/>
              <a:t>Linear Regression – Hypothesis</a:t>
            </a:r>
            <a:endParaRPr lang="en-US" sz="2400" b="1" baseline="30000" dirty="0" smtClean="0"/>
          </a:p>
        </p:txBody>
      </p:sp>
      <p:sp>
        <p:nvSpPr>
          <p:cNvPr id="5" name="TextBox 4"/>
          <p:cNvSpPr txBox="1"/>
          <p:nvPr/>
        </p:nvSpPr>
        <p:spPr>
          <a:xfrm>
            <a:off x="1320800" y="1705477"/>
            <a:ext cx="9855200" cy="1200329"/>
          </a:xfrm>
          <a:prstGeom prst="rect">
            <a:avLst/>
          </a:prstGeom>
          <a:noFill/>
        </p:spPr>
        <p:txBody>
          <a:bodyPr wrap="square" rtlCol="0">
            <a:spAutoFit/>
          </a:bodyPr>
          <a:lstStyle/>
          <a:p>
            <a:r>
              <a:rPr lang="en-US" b="1" dirty="0" smtClean="0"/>
              <a:t>Null Hypothesis </a:t>
            </a:r>
            <a:r>
              <a:rPr lang="en-US" dirty="0" smtClean="0"/>
              <a:t>: H</a:t>
            </a:r>
            <a:r>
              <a:rPr lang="en-US" baseline="-25000" dirty="0" smtClean="0"/>
              <a:t>o </a:t>
            </a:r>
            <a:r>
              <a:rPr lang="en-US" dirty="0" smtClean="0"/>
              <a:t> - No relationship or No hypothesis (factual) or Opposite of H</a:t>
            </a:r>
            <a:r>
              <a:rPr lang="en-US" baseline="-25000" dirty="0" smtClean="0"/>
              <a:t>a</a:t>
            </a:r>
          </a:p>
          <a:p>
            <a:endParaRPr lang="en-US" dirty="0"/>
          </a:p>
          <a:p>
            <a:r>
              <a:rPr lang="en-US" b="1" dirty="0" smtClean="0"/>
              <a:t>Alternative Hypothesis</a:t>
            </a:r>
            <a:r>
              <a:rPr lang="en-US" dirty="0" smtClean="0"/>
              <a:t> : H</a:t>
            </a:r>
            <a:r>
              <a:rPr lang="en-US" baseline="-25000" dirty="0" smtClean="0"/>
              <a:t>a</a:t>
            </a:r>
            <a:r>
              <a:rPr lang="en-US" dirty="0" smtClean="0"/>
              <a:t> – Relationship we are establishing </a:t>
            </a:r>
            <a:endParaRPr lang="en-US" baseline="-25000" dirty="0" smtClean="0"/>
          </a:p>
          <a:p>
            <a:r>
              <a:rPr lang="en-US" dirty="0" smtClean="0"/>
              <a:t> </a:t>
            </a:r>
            <a:endParaRPr lang="en-US" dirty="0"/>
          </a:p>
        </p:txBody>
      </p:sp>
    </p:spTree>
    <p:extLst>
      <p:ext uri="{BB962C8B-B14F-4D97-AF65-F5344CB8AC3E}">
        <p14:creationId xmlns:p14="http://schemas.microsoft.com/office/powerpoint/2010/main" val="51251387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4136389" cy="461665"/>
          </a:xfrm>
          <a:prstGeom prst="rect">
            <a:avLst/>
          </a:prstGeom>
          <a:noFill/>
        </p:spPr>
        <p:txBody>
          <a:bodyPr wrap="none" rtlCol="0">
            <a:spAutoFit/>
          </a:bodyPr>
          <a:lstStyle/>
          <a:p>
            <a:r>
              <a:rPr lang="en-US" sz="2400" b="1" dirty="0" smtClean="0"/>
              <a:t>Linear Regression – Hypothesis</a:t>
            </a:r>
            <a:endParaRPr lang="en-US" sz="2400" b="1" baseline="30000" dirty="0" smtClean="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667934"/>
            <a:ext cx="8318500" cy="2438400"/>
          </a:xfrm>
          <a:prstGeom prst="rect">
            <a:avLst/>
          </a:prstGeom>
        </p:spPr>
      </p:pic>
    </p:spTree>
    <p:extLst>
      <p:ext uri="{BB962C8B-B14F-4D97-AF65-F5344CB8AC3E}">
        <p14:creationId xmlns:p14="http://schemas.microsoft.com/office/powerpoint/2010/main" val="183071745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3044744" cy="461665"/>
          </a:xfrm>
          <a:prstGeom prst="rect">
            <a:avLst/>
          </a:prstGeom>
          <a:noFill/>
        </p:spPr>
        <p:txBody>
          <a:bodyPr wrap="none" rtlCol="0">
            <a:spAutoFit/>
          </a:bodyPr>
          <a:lstStyle/>
          <a:p>
            <a:r>
              <a:rPr lang="en-US" sz="2400" b="1" dirty="0" smtClean="0"/>
              <a:t>Linear Regression – R</a:t>
            </a:r>
            <a:r>
              <a:rPr lang="en-US" sz="2400" b="1" baseline="30000" dirty="0" smtClean="0"/>
              <a:t>2</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659467"/>
            <a:ext cx="9004300" cy="4105495"/>
          </a:xfrm>
          <a:prstGeom prst="rect">
            <a:avLst/>
          </a:prstGeom>
        </p:spPr>
      </p:pic>
      <p:sp>
        <p:nvSpPr>
          <p:cNvPr id="4" name="TextBox 3"/>
          <p:cNvSpPr txBox="1"/>
          <p:nvPr/>
        </p:nvSpPr>
        <p:spPr>
          <a:xfrm>
            <a:off x="1320800" y="1159132"/>
            <a:ext cx="6948697" cy="369332"/>
          </a:xfrm>
          <a:prstGeom prst="rect">
            <a:avLst/>
          </a:prstGeom>
          <a:noFill/>
        </p:spPr>
        <p:txBody>
          <a:bodyPr wrap="none" rtlCol="0">
            <a:spAutoFit/>
          </a:bodyPr>
          <a:lstStyle/>
          <a:p>
            <a:r>
              <a:rPr lang="en-US" b="1" dirty="0" smtClean="0"/>
              <a:t>SSR</a:t>
            </a:r>
            <a:r>
              <a:rPr lang="en-US" dirty="0" smtClean="0"/>
              <a:t> : Sum of squares due to regression, </a:t>
            </a:r>
            <a:r>
              <a:rPr lang="en-US" b="1" dirty="0" smtClean="0"/>
              <a:t>SSE</a:t>
            </a:r>
            <a:r>
              <a:rPr lang="en-US" dirty="0" smtClean="0"/>
              <a:t> : Sum of square due to error</a:t>
            </a:r>
            <a:endParaRPr lang="en-US" dirty="0"/>
          </a:p>
        </p:txBody>
      </p:sp>
    </p:spTree>
    <p:extLst>
      <p:ext uri="{BB962C8B-B14F-4D97-AF65-F5344CB8AC3E}">
        <p14:creationId xmlns:p14="http://schemas.microsoft.com/office/powerpoint/2010/main" val="201608768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3044744" cy="461665"/>
          </a:xfrm>
          <a:prstGeom prst="rect">
            <a:avLst/>
          </a:prstGeom>
          <a:noFill/>
        </p:spPr>
        <p:txBody>
          <a:bodyPr wrap="none" rtlCol="0">
            <a:spAutoFit/>
          </a:bodyPr>
          <a:lstStyle/>
          <a:p>
            <a:r>
              <a:rPr lang="en-US" sz="2400" b="1" dirty="0" smtClean="0"/>
              <a:t>Linear Regression – R</a:t>
            </a:r>
            <a:r>
              <a:rPr lang="en-US" sz="2400" b="1" baseline="30000" dirty="0" smtClean="0"/>
              <a:t>2</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159132"/>
            <a:ext cx="9448800" cy="4616851"/>
          </a:xfrm>
          <a:prstGeom prst="rect">
            <a:avLst/>
          </a:prstGeom>
        </p:spPr>
      </p:pic>
    </p:spTree>
    <p:extLst>
      <p:ext uri="{BB962C8B-B14F-4D97-AF65-F5344CB8AC3E}">
        <p14:creationId xmlns:p14="http://schemas.microsoft.com/office/powerpoint/2010/main" val="140883235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3044744" cy="461665"/>
          </a:xfrm>
          <a:prstGeom prst="rect">
            <a:avLst/>
          </a:prstGeom>
          <a:noFill/>
        </p:spPr>
        <p:txBody>
          <a:bodyPr wrap="none" rtlCol="0">
            <a:spAutoFit/>
          </a:bodyPr>
          <a:lstStyle/>
          <a:p>
            <a:r>
              <a:rPr lang="en-US" sz="2400" b="1" dirty="0" smtClean="0"/>
              <a:t>Linear Regression – R</a:t>
            </a:r>
            <a:r>
              <a:rPr lang="en-US" sz="2400" b="1" baseline="30000" dirty="0" smtClean="0"/>
              <a:t>2</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9867" y="1642533"/>
            <a:ext cx="9728200" cy="4210278"/>
          </a:xfrm>
          <a:prstGeom prst="rect">
            <a:avLst/>
          </a:prstGeom>
        </p:spPr>
      </p:pic>
      <p:sp>
        <p:nvSpPr>
          <p:cNvPr id="5" name="TextBox 4"/>
          <p:cNvSpPr txBox="1"/>
          <p:nvPr/>
        </p:nvSpPr>
        <p:spPr>
          <a:xfrm>
            <a:off x="1320800" y="1159132"/>
            <a:ext cx="9855200" cy="369332"/>
          </a:xfrm>
          <a:prstGeom prst="rect">
            <a:avLst/>
          </a:prstGeom>
          <a:noFill/>
        </p:spPr>
        <p:txBody>
          <a:bodyPr wrap="square" rtlCol="0">
            <a:spAutoFit/>
          </a:bodyPr>
          <a:lstStyle/>
          <a:p>
            <a:r>
              <a:rPr lang="en-US" dirty="0" smtClean="0"/>
              <a:t>R2 : The proportion of the variation in Y being explained by the variation in X. Ranges between 0 to 1. </a:t>
            </a:r>
            <a:endParaRPr lang="en-US" dirty="0"/>
          </a:p>
        </p:txBody>
      </p:sp>
    </p:spTree>
    <p:extLst>
      <p:ext uri="{BB962C8B-B14F-4D97-AF65-F5344CB8AC3E}">
        <p14:creationId xmlns:p14="http://schemas.microsoft.com/office/powerpoint/2010/main" val="5064654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812800"/>
            <a:ext cx="4376070" cy="461665"/>
          </a:xfrm>
          <a:prstGeom prst="rect">
            <a:avLst/>
          </a:prstGeom>
          <a:noFill/>
        </p:spPr>
        <p:txBody>
          <a:bodyPr wrap="none" rtlCol="0">
            <a:spAutoFit/>
          </a:bodyPr>
          <a:lstStyle/>
          <a:p>
            <a:r>
              <a:rPr lang="en-US" sz="2400" b="1" dirty="0" smtClean="0"/>
              <a:t>Supervised Learning - Regression</a:t>
            </a:r>
          </a:p>
        </p:txBody>
      </p:sp>
      <p:sp>
        <p:nvSpPr>
          <p:cNvPr id="3" name="TextBox 2"/>
          <p:cNvSpPr txBox="1"/>
          <p:nvPr/>
        </p:nvSpPr>
        <p:spPr>
          <a:xfrm>
            <a:off x="1320800" y="1571388"/>
            <a:ext cx="6146800" cy="1200329"/>
          </a:xfrm>
          <a:prstGeom prst="rect">
            <a:avLst/>
          </a:prstGeom>
          <a:noFill/>
        </p:spPr>
        <p:txBody>
          <a:bodyPr wrap="square" rtlCol="0">
            <a:spAutoFit/>
          </a:bodyPr>
          <a:lstStyle/>
          <a:p>
            <a:pPr marL="285750" indent="-285750">
              <a:buFont typeface="Arial" charset="0"/>
              <a:buChar char="•"/>
            </a:pPr>
            <a:r>
              <a:rPr lang="en-US" dirty="0" smtClean="0"/>
              <a:t>Learn from existing data</a:t>
            </a:r>
          </a:p>
          <a:p>
            <a:pPr marL="285750" indent="-285750">
              <a:buFont typeface="Arial" charset="0"/>
              <a:buChar char="•"/>
            </a:pPr>
            <a:r>
              <a:rPr lang="en-US" dirty="0" smtClean="0"/>
              <a:t>Helps in establishing association or independence hypothesis</a:t>
            </a:r>
          </a:p>
          <a:p>
            <a:pPr marL="285750" indent="-285750">
              <a:buFont typeface="Arial" charset="0"/>
              <a:buChar char="•"/>
            </a:pPr>
            <a:r>
              <a:rPr lang="en-US" dirty="0" smtClean="0"/>
              <a:t>Helps in predicting future values based on past occurrences </a:t>
            </a:r>
          </a:p>
          <a:p>
            <a:endParaRPr lang="en-US" dirty="0"/>
          </a:p>
        </p:txBody>
      </p:sp>
      <p:sp>
        <p:nvSpPr>
          <p:cNvPr id="5" name="TextBox 4"/>
          <p:cNvSpPr txBox="1"/>
          <p:nvPr/>
        </p:nvSpPr>
        <p:spPr>
          <a:xfrm>
            <a:off x="1320800" y="2963473"/>
            <a:ext cx="3014133" cy="923330"/>
          </a:xfrm>
          <a:prstGeom prst="rect">
            <a:avLst/>
          </a:prstGeom>
          <a:noFill/>
        </p:spPr>
        <p:txBody>
          <a:bodyPr wrap="square" rtlCol="0">
            <a:spAutoFit/>
          </a:bodyPr>
          <a:lstStyle/>
          <a:p>
            <a:r>
              <a:rPr lang="cs-CZ" dirty="0"/>
              <a:t>Y = [0, 1, 4, 9, 16, 25, 36, 64</a:t>
            </a:r>
            <a:r>
              <a:rPr lang="cs-CZ" dirty="0" smtClean="0"/>
              <a:t>]</a:t>
            </a:r>
          </a:p>
          <a:p>
            <a:endParaRPr lang="cs-CZ" dirty="0"/>
          </a:p>
          <a:p>
            <a:r>
              <a:rPr lang="cs-CZ" dirty="0" smtClean="0"/>
              <a:t>X </a:t>
            </a:r>
            <a:r>
              <a:rPr lang="cs-CZ" dirty="0"/>
              <a:t>= [0, 1, 2, 3, 4, 5, 6, 8]</a:t>
            </a:r>
            <a:endParaRPr lang="pt-BR" dirty="0" smtClean="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67300" y="2684498"/>
            <a:ext cx="4906433" cy="3381582"/>
          </a:xfrm>
          <a:prstGeom prst="rect">
            <a:avLst/>
          </a:prstGeom>
        </p:spPr>
      </p:pic>
    </p:spTree>
    <p:extLst>
      <p:ext uri="{BB962C8B-B14F-4D97-AF65-F5344CB8AC3E}">
        <p14:creationId xmlns:p14="http://schemas.microsoft.com/office/powerpoint/2010/main" val="134533473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7045455" cy="461665"/>
          </a:xfrm>
          <a:prstGeom prst="rect">
            <a:avLst/>
          </a:prstGeom>
          <a:noFill/>
        </p:spPr>
        <p:txBody>
          <a:bodyPr wrap="none" rtlCol="0">
            <a:spAutoFit/>
          </a:bodyPr>
          <a:lstStyle/>
          <a:p>
            <a:r>
              <a:rPr lang="en-US" sz="2400" b="1" dirty="0" smtClean="0"/>
              <a:t>Linear Regression – Hypothesis – </a:t>
            </a:r>
            <a:r>
              <a:rPr lang="en-US" sz="2400" b="1" dirty="0" smtClean="0"/>
              <a:t>Degrees Of Freedom</a:t>
            </a:r>
            <a:endParaRPr lang="en-US" sz="2400" b="1" baseline="30000" dirty="0" smtClean="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799" y="1350434"/>
            <a:ext cx="3414439" cy="1900815"/>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345419"/>
            <a:ext cx="3437467" cy="1905830"/>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0799" y="3422650"/>
            <a:ext cx="3414439" cy="1978511"/>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96000" y="3437537"/>
            <a:ext cx="3437467" cy="1948452"/>
          </a:xfrm>
          <a:prstGeom prst="rect">
            <a:avLst/>
          </a:prstGeom>
        </p:spPr>
      </p:pic>
    </p:spTree>
    <p:extLst>
      <p:ext uri="{BB962C8B-B14F-4D97-AF65-F5344CB8AC3E}">
        <p14:creationId xmlns:p14="http://schemas.microsoft.com/office/powerpoint/2010/main" val="183550610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7417030" cy="461665"/>
          </a:xfrm>
          <a:prstGeom prst="rect">
            <a:avLst/>
          </a:prstGeom>
          <a:noFill/>
        </p:spPr>
        <p:txBody>
          <a:bodyPr wrap="none" rtlCol="0">
            <a:spAutoFit/>
          </a:bodyPr>
          <a:lstStyle/>
          <a:p>
            <a:r>
              <a:rPr lang="en-US" sz="2400" b="1" dirty="0" smtClean="0"/>
              <a:t>Linear Regression – Hypothesis – Probability Distribution</a:t>
            </a:r>
            <a:endParaRPr lang="en-US" sz="2400" b="1" baseline="30000"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71134" y="1715271"/>
            <a:ext cx="7366000" cy="3581400"/>
          </a:xfrm>
          <a:prstGeom prst="rect">
            <a:avLst/>
          </a:prstGeom>
        </p:spPr>
      </p:pic>
    </p:spTree>
    <p:extLst>
      <p:ext uri="{BB962C8B-B14F-4D97-AF65-F5344CB8AC3E}">
        <p14:creationId xmlns:p14="http://schemas.microsoft.com/office/powerpoint/2010/main" val="173546447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7417030" cy="461665"/>
          </a:xfrm>
          <a:prstGeom prst="rect">
            <a:avLst/>
          </a:prstGeom>
          <a:noFill/>
        </p:spPr>
        <p:txBody>
          <a:bodyPr wrap="none" rtlCol="0">
            <a:spAutoFit/>
          </a:bodyPr>
          <a:lstStyle/>
          <a:p>
            <a:r>
              <a:rPr lang="en-US" sz="2400" b="1" dirty="0" smtClean="0"/>
              <a:t>Linear Regression – Hypothesis – Probability Distribution</a:t>
            </a:r>
            <a:endParaRPr lang="en-US" sz="2400" b="1" baseline="30000"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3030" y="1785121"/>
            <a:ext cx="6654800" cy="3441700"/>
          </a:xfrm>
          <a:prstGeom prst="rect">
            <a:avLst/>
          </a:prstGeom>
        </p:spPr>
      </p:pic>
    </p:spTree>
    <p:extLst>
      <p:ext uri="{BB962C8B-B14F-4D97-AF65-F5344CB8AC3E}">
        <p14:creationId xmlns:p14="http://schemas.microsoft.com/office/powerpoint/2010/main" val="2590265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7417030" cy="461665"/>
          </a:xfrm>
          <a:prstGeom prst="rect">
            <a:avLst/>
          </a:prstGeom>
          <a:noFill/>
        </p:spPr>
        <p:txBody>
          <a:bodyPr wrap="none" rtlCol="0">
            <a:spAutoFit/>
          </a:bodyPr>
          <a:lstStyle/>
          <a:p>
            <a:r>
              <a:rPr lang="en-US" sz="2400" b="1" dirty="0" smtClean="0"/>
              <a:t>Linear Regression – Hypothesis – Probability Distribution</a:t>
            </a:r>
            <a:endParaRPr lang="en-US" sz="2400" b="1" baseline="30000" dirty="0" smtClean="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773767"/>
            <a:ext cx="8343900" cy="2565400"/>
          </a:xfrm>
          <a:prstGeom prst="rect">
            <a:avLst/>
          </a:prstGeom>
        </p:spPr>
      </p:pic>
    </p:spTree>
    <p:extLst>
      <p:ext uri="{BB962C8B-B14F-4D97-AF65-F5344CB8AC3E}">
        <p14:creationId xmlns:p14="http://schemas.microsoft.com/office/powerpoint/2010/main" val="58871598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660400" y="529257"/>
            <a:ext cx="2543132" cy="369332"/>
          </a:xfrm>
          <a:prstGeom prst="rect">
            <a:avLst/>
          </a:prstGeom>
          <a:noFill/>
        </p:spPr>
        <p:txBody>
          <a:bodyPr wrap="none" rtlCol="0">
            <a:spAutoFit/>
          </a:bodyPr>
          <a:lstStyle/>
          <a:p>
            <a:r>
              <a:rPr lang="en-US" b="1" dirty="0"/>
              <a:t>Confidence in our </a:t>
            </a:r>
            <a:r>
              <a:rPr lang="en-US" b="1" dirty="0" smtClean="0"/>
              <a:t>Model</a:t>
            </a:r>
            <a:endParaRPr lang="en-US" b="1"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400" y="1253066"/>
            <a:ext cx="6668601" cy="4327496"/>
          </a:xfrm>
          <a:prstGeom prst="rect">
            <a:avLst/>
          </a:prstGeom>
        </p:spPr>
      </p:pic>
    </p:spTree>
    <p:extLst>
      <p:ext uri="{BB962C8B-B14F-4D97-AF65-F5344CB8AC3E}">
        <p14:creationId xmlns:p14="http://schemas.microsoft.com/office/powerpoint/2010/main" val="210125027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660400" y="529257"/>
            <a:ext cx="2543132" cy="369332"/>
          </a:xfrm>
          <a:prstGeom prst="rect">
            <a:avLst/>
          </a:prstGeom>
          <a:noFill/>
        </p:spPr>
        <p:txBody>
          <a:bodyPr wrap="none" rtlCol="0">
            <a:spAutoFit/>
          </a:bodyPr>
          <a:lstStyle/>
          <a:p>
            <a:r>
              <a:rPr lang="en-US" b="1" dirty="0"/>
              <a:t>Confidence in our </a:t>
            </a:r>
            <a:r>
              <a:rPr lang="en-US" b="1" dirty="0" smtClean="0"/>
              <a:t>Model</a:t>
            </a:r>
            <a:endParaRPr lang="en-US" b="1"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400" y="1210349"/>
            <a:ext cx="6756400" cy="4330700"/>
          </a:xfrm>
          <a:prstGeom prst="rect">
            <a:avLst/>
          </a:prstGeom>
        </p:spPr>
      </p:pic>
    </p:spTree>
    <p:extLst>
      <p:ext uri="{BB962C8B-B14F-4D97-AF65-F5344CB8AC3E}">
        <p14:creationId xmlns:p14="http://schemas.microsoft.com/office/powerpoint/2010/main" val="7488481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5109347" cy="461665"/>
          </a:xfrm>
          <a:prstGeom prst="rect">
            <a:avLst/>
          </a:prstGeom>
          <a:noFill/>
        </p:spPr>
        <p:txBody>
          <a:bodyPr wrap="none" rtlCol="0">
            <a:spAutoFit/>
          </a:bodyPr>
          <a:lstStyle/>
          <a:p>
            <a:r>
              <a:rPr lang="en-US" sz="2400" b="1" dirty="0" smtClean="0"/>
              <a:t>Linear Regression – Hypothesis – </a:t>
            </a:r>
            <a:r>
              <a:rPr lang="en-US" sz="2400" b="1" dirty="0" smtClean="0"/>
              <a:t>t-test</a:t>
            </a:r>
            <a:endParaRPr lang="en-US" sz="2400" b="1" baseline="30000"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799" y="1418165"/>
            <a:ext cx="8500533" cy="3221567"/>
          </a:xfrm>
          <a:prstGeom prst="rect">
            <a:avLst/>
          </a:prstGeom>
        </p:spPr>
      </p:pic>
    </p:spTree>
    <p:extLst>
      <p:ext uri="{BB962C8B-B14F-4D97-AF65-F5344CB8AC3E}">
        <p14:creationId xmlns:p14="http://schemas.microsoft.com/office/powerpoint/2010/main" val="191395811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5109347" cy="461665"/>
          </a:xfrm>
          <a:prstGeom prst="rect">
            <a:avLst/>
          </a:prstGeom>
          <a:noFill/>
        </p:spPr>
        <p:txBody>
          <a:bodyPr wrap="none" rtlCol="0">
            <a:spAutoFit/>
          </a:bodyPr>
          <a:lstStyle/>
          <a:p>
            <a:r>
              <a:rPr lang="en-US" sz="2400" b="1" dirty="0" smtClean="0"/>
              <a:t>Linear Regression – Hypothesis – </a:t>
            </a:r>
            <a:r>
              <a:rPr lang="en-US" sz="2400" b="1" dirty="0" smtClean="0"/>
              <a:t>t-test</a:t>
            </a:r>
            <a:endParaRPr lang="en-US" sz="2400" b="1" baseline="30000" dirty="0" smtClean="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270510"/>
            <a:ext cx="9499600" cy="4582300"/>
          </a:xfrm>
          <a:prstGeom prst="rect">
            <a:avLst/>
          </a:prstGeom>
        </p:spPr>
      </p:pic>
    </p:spTree>
    <p:extLst>
      <p:ext uri="{BB962C8B-B14F-4D97-AF65-F5344CB8AC3E}">
        <p14:creationId xmlns:p14="http://schemas.microsoft.com/office/powerpoint/2010/main" val="111585968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7417030" cy="461665"/>
          </a:xfrm>
          <a:prstGeom prst="rect">
            <a:avLst/>
          </a:prstGeom>
          <a:noFill/>
        </p:spPr>
        <p:txBody>
          <a:bodyPr wrap="none" rtlCol="0">
            <a:spAutoFit/>
          </a:bodyPr>
          <a:lstStyle/>
          <a:p>
            <a:r>
              <a:rPr lang="en-US" sz="2400" b="1" dirty="0" smtClean="0"/>
              <a:t>Linear Regression – Hypothesis – Probability Distribution</a:t>
            </a:r>
            <a:endParaRPr lang="en-US" sz="2400" b="1" baseline="30000" dirty="0" smtClean="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405467"/>
            <a:ext cx="9423400" cy="4385479"/>
          </a:xfrm>
          <a:prstGeom prst="rect">
            <a:avLst/>
          </a:prstGeom>
        </p:spPr>
      </p:pic>
    </p:spTree>
    <p:extLst>
      <p:ext uri="{BB962C8B-B14F-4D97-AF65-F5344CB8AC3E}">
        <p14:creationId xmlns:p14="http://schemas.microsoft.com/office/powerpoint/2010/main" val="22786045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5350375" cy="461665"/>
          </a:xfrm>
          <a:prstGeom prst="rect">
            <a:avLst/>
          </a:prstGeom>
          <a:noFill/>
        </p:spPr>
        <p:txBody>
          <a:bodyPr wrap="none" rtlCol="0">
            <a:spAutoFit/>
          </a:bodyPr>
          <a:lstStyle/>
          <a:p>
            <a:r>
              <a:rPr lang="en-US" sz="2400" b="1" dirty="0" smtClean="0"/>
              <a:t>Linear Regression – Hypothesis – </a:t>
            </a:r>
            <a:r>
              <a:rPr lang="en-US" sz="2400" b="1" dirty="0" smtClean="0"/>
              <a:t>P value</a:t>
            </a:r>
            <a:endParaRPr lang="en-US" sz="2400" b="1" baseline="30000" dirty="0" smtClean="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159132"/>
            <a:ext cx="6976533" cy="4519163"/>
          </a:xfrm>
          <a:prstGeom prst="rect">
            <a:avLst/>
          </a:prstGeom>
        </p:spPr>
      </p:pic>
    </p:spTree>
    <p:extLst>
      <p:ext uri="{BB962C8B-B14F-4D97-AF65-F5344CB8AC3E}">
        <p14:creationId xmlns:p14="http://schemas.microsoft.com/office/powerpoint/2010/main" val="11741545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60400"/>
            <a:ext cx="4376070" cy="461665"/>
          </a:xfrm>
          <a:prstGeom prst="rect">
            <a:avLst/>
          </a:prstGeom>
          <a:noFill/>
        </p:spPr>
        <p:txBody>
          <a:bodyPr wrap="none" rtlCol="0">
            <a:spAutoFit/>
          </a:bodyPr>
          <a:lstStyle/>
          <a:p>
            <a:r>
              <a:rPr lang="en-US" sz="2400" b="1" dirty="0" smtClean="0"/>
              <a:t>Supervised Learning - Regression</a:t>
            </a:r>
          </a:p>
        </p:txBody>
      </p:sp>
      <p:sp>
        <p:nvSpPr>
          <p:cNvPr id="3" name="TextBox 2"/>
          <p:cNvSpPr txBox="1"/>
          <p:nvPr/>
        </p:nvSpPr>
        <p:spPr>
          <a:xfrm>
            <a:off x="1320800" y="1059288"/>
            <a:ext cx="10227733" cy="2308324"/>
          </a:xfrm>
          <a:prstGeom prst="rect">
            <a:avLst/>
          </a:prstGeom>
          <a:noFill/>
        </p:spPr>
        <p:txBody>
          <a:bodyPr wrap="square" rtlCol="0">
            <a:spAutoFit/>
          </a:bodyPr>
          <a:lstStyle/>
          <a:p>
            <a:r>
              <a:rPr lang="en-US" dirty="0"/>
              <a:t>Regression analysis is a statistical process for estimating the relationships among variables. It includes many techniques for modeling and analyzing several variables, when the focus is on the relationship between a dependent variable and one or more independent variables (or 'predictors'). More specifically, regression analysis helps one understand how the typical value of the dependent variable (or 'criterion variable') changes when any one of the independent variables is varied, </a:t>
            </a:r>
            <a:r>
              <a:rPr lang="en-US" b="1" dirty="0"/>
              <a:t>while the other independent variables are held fixed</a:t>
            </a:r>
            <a:r>
              <a:rPr lang="en-US" dirty="0"/>
              <a:t>. Most commonly, regression analysis estimates the conditional expectation of the dependent variable given the independent variables – that is, the average value of the dependent variable when the independent variables are fixed.</a:t>
            </a:r>
          </a:p>
        </p:txBody>
      </p:sp>
    </p:spTree>
    <p:extLst>
      <p:ext uri="{BB962C8B-B14F-4D97-AF65-F5344CB8AC3E}">
        <p14:creationId xmlns:p14="http://schemas.microsoft.com/office/powerpoint/2010/main" val="157428070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2493311" cy="461665"/>
          </a:xfrm>
          <a:prstGeom prst="rect">
            <a:avLst/>
          </a:prstGeom>
          <a:noFill/>
        </p:spPr>
        <p:txBody>
          <a:bodyPr wrap="none" rtlCol="0">
            <a:spAutoFit/>
          </a:bodyPr>
          <a:lstStyle/>
          <a:p>
            <a:r>
              <a:rPr lang="en-US" sz="2400" b="1" dirty="0" smtClean="0"/>
              <a:t>Linear Regression </a:t>
            </a:r>
            <a:endParaRPr lang="en-US" sz="2400" b="1" baseline="30000" dirty="0" smtClean="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511300"/>
            <a:ext cx="8331200" cy="57150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0800" y="3044961"/>
            <a:ext cx="10058400" cy="1340772"/>
          </a:xfrm>
          <a:prstGeom prst="rect">
            <a:avLst/>
          </a:prstGeom>
        </p:spPr>
      </p:pic>
    </p:spTree>
    <p:extLst>
      <p:ext uri="{BB962C8B-B14F-4D97-AF65-F5344CB8AC3E}">
        <p14:creationId xmlns:p14="http://schemas.microsoft.com/office/powerpoint/2010/main" val="80526773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2493311" cy="461665"/>
          </a:xfrm>
          <a:prstGeom prst="rect">
            <a:avLst/>
          </a:prstGeom>
          <a:noFill/>
        </p:spPr>
        <p:txBody>
          <a:bodyPr wrap="none" rtlCol="0">
            <a:spAutoFit/>
          </a:bodyPr>
          <a:lstStyle/>
          <a:p>
            <a:r>
              <a:rPr lang="en-US" sz="2400" b="1" dirty="0" smtClean="0"/>
              <a:t>Linear Regression </a:t>
            </a:r>
            <a:endParaRPr lang="en-US" sz="2400" b="1" baseline="30000" dirty="0" smtClean="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443937"/>
            <a:ext cx="9245600" cy="69850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0800" y="2696818"/>
            <a:ext cx="7874000" cy="635000"/>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0800" y="3886199"/>
            <a:ext cx="7874000" cy="622300"/>
          </a:xfrm>
          <a:prstGeom prst="rect">
            <a:avLst/>
          </a:prstGeom>
        </p:spPr>
      </p:pic>
    </p:spTree>
    <p:extLst>
      <p:ext uri="{BB962C8B-B14F-4D97-AF65-F5344CB8AC3E}">
        <p14:creationId xmlns:p14="http://schemas.microsoft.com/office/powerpoint/2010/main" val="183147398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134" y="7049672"/>
            <a:ext cx="12192000" cy="1005190"/>
          </a:xfrm>
          <a:prstGeom prst="rect">
            <a:avLst/>
          </a:prstGeom>
        </p:spPr>
      </p:pic>
      <p:sp>
        <p:nvSpPr>
          <p:cNvPr id="2" name="TextBox 1"/>
          <p:cNvSpPr txBox="1"/>
          <p:nvPr/>
        </p:nvSpPr>
        <p:spPr>
          <a:xfrm>
            <a:off x="1320800" y="812800"/>
            <a:ext cx="4331057" cy="461665"/>
          </a:xfrm>
          <a:prstGeom prst="rect">
            <a:avLst/>
          </a:prstGeom>
          <a:noFill/>
        </p:spPr>
        <p:txBody>
          <a:bodyPr wrap="none" rtlCol="0">
            <a:spAutoFit/>
          </a:bodyPr>
          <a:lstStyle/>
          <a:p>
            <a:r>
              <a:rPr lang="en-US" sz="2400" b="1" dirty="0" smtClean="0"/>
              <a:t>Multi-Variable Linear </a:t>
            </a:r>
            <a:r>
              <a:rPr lang="en-US" sz="2400" b="1" dirty="0" smtClean="0"/>
              <a:t>Regression</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514118"/>
            <a:ext cx="9880600" cy="1765300"/>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0800" y="3514369"/>
            <a:ext cx="9575800" cy="1295400"/>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0800" y="5307420"/>
            <a:ext cx="9575800" cy="622300"/>
          </a:xfrm>
          <a:prstGeom prst="rect">
            <a:avLst/>
          </a:prstGeom>
        </p:spPr>
      </p:pic>
    </p:spTree>
    <p:extLst>
      <p:ext uri="{BB962C8B-B14F-4D97-AF65-F5344CB8AC3E}">
        <p14:creationId xmlns:p14="http://schemas.microsoft.com/office/powerpoint/2010/main" val="36345577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134" y="7049672"/>
            <a:ext cx="12192000" cy="1005190"/>
          </a:xfrm>
          <a:prstGeom prst="rect">
            <a:avLst/>
          </a:prstGeom>
        </p:spPr>
      </p:pic>
      <p:sp>
        <p:nvSpPr>
          <p:cNvPr id="2" name="TextBox 1"/>
          <p:cNvSpPr txBox="1"/>
          <p:nvPr/>
        </p:nvSpPr>
        <p:spPr>
          <a:xfrm>
            <a:off x="1320800" y="812800"/>
            <a:ext cx="4331057" cy="461665"/>
          </a:xfrm>
          <a:prstGeom prst="rect">
            <a:avLst/>
          </a:prstGeom>
          <a:noFill/>
        </p:spPr>
        <p:txBody>
          <a:bodyPr wrap="none" rtlCol="0">
            <a:spAutoFit/>
          </a:bodyPr>
          <a:lstStyle/>
          <a:p>
            <a:r>
              <a:rPr lang="en-US" sz="2400" b="1" dirty="0" smtClean="0"/>
              <a:t>Multi-Variable Linear </a:t>
            </a:r>
            <a:r>
              <a:rPr lang="en-US" sz="2400" b="1" dirty="0" smtClean="0"/>
              <a:t>Regression</a:t>
            </a:r>
          </a:p>
        </p:txBody>
      </p:sp>
      <p:sp>
        <p:nvSpPr>
          <p:cNvPr id="4" name="Rectangle 3"/>
          <p:cNvSpPr/>
          <p:nvPr/>
        </p:nvSpPr>
        <p:spPr>
          <a:xfrm>
            <a:off x="1320800" y="1443841"/>
            <a:ext cx="10414000" cy="3416320"/>
          </a:xfrm>
          <a:prstGeom prst="rect">
            <a:avLst/>
          </a:prstGeom>
        </p:spPr>
        <p:txBody>
          <a:bodyPr wrap="square">
            <a:spAutoFit/>
          </a:bodyPr>
          <a:lstStyle/>
          <a:p>
            <a:r>
              <a:rPr lang="en-US" dirty="0">
                <a:solidFill>
                  <a:srgbClr val="000000"/>
                </a:solidFill>
                <a:latin typeface="Helvetica Neue" charset="0"/>
              </a:rPr>
              <a:t>What are a few key things we learn from this </a:t>
            </a:r>
            <a:r>
              <a:rPr lang="en-US" dirty="0" smtClean="0">
                <a:solidFill>
                  <a:srgbClr val="000000"/>
                </a:solidFill>
                <a:latin typeface="Helvetica Neue" charset="0"/>
              </a:rPr>
              <a:t>output?</a:t>
            </a:r>
          </a:p>
          <a:p>
            <a:endParaRPr lang="en-US" dirty="0">
              <a:solidFill>
                <a:srgbClr val="000000"/>
              </a:solidFill>
              <a:latin typeface="Helvetica Neue" charset="0"/>
            </a:endParaRPr>
          </a:p>
          <a:p>
            <a:pPr marL="285750" indent="-285750">
              <a:buFont typeface="Arial" charset="0"/>
              <a:buChar char="•"/>
            </a:pPr>
            <a:r>
              <a:rPr lang="en-US" dirty="0" smtClean="0">
                <a:solidFill>
                  <a:srgbClr val="000000"/>
                </a:solidFill>
                <a:latin typeface="Helvetica Neue" charset="0"/>
              </a:rPr>
              <a:t>TV </a:t>
            </a:r>
            <a:r>
              <a:rPr lang="en-US" dirty="0">
                <a:solidFill>
                  <a:srgbClr val="000000"/>
                </a:solidFill>
                <a:latin typeface="Helvetica Neue" charset="0"/>
              </a:rPr>
              <a:t>and Radio have significant </a:t>
            </a:r>
            <a:r>
              <a:rPr lang="en-US" b="1" dirty="0">
                <a:solidFill>
                  <a:srgbClr val="000000"/>
                </a:solidFill>
                <a:latin typeface="Helvetica Neue" charset="0"/>
              </a:rPr>
              <a:t>p-values</a:t>
            </a:r>
            <a:r>
              <a:rPr lang="en-US" dirty="0">
                <a:solidFill>
                  <a:srgbClr val="000000"/>
                </a:solidFill>
                <a:latin typeface="Helvetica Neue" charset="0"/>
              </a:rPr>
              <a:t>, whereas Newspaper does not. Thus we reject the null hypothesis for TV and Radio (that there is no association between those features and Sales), and fail to reject the null hypothesis for </a:t>
            </a:r>
            <a:r>
              <a:rPr lang="en-US" dirty="0" smtClean="0">
                <a:solidFill>
                  <a:srgbClr val="000000"/>
                </a:solidFill>
                <a:latin typeface="Helvetica Neue" charset="0"/>
              </a:rPr>
              <a:t>Newspaper.</a:t>
            </a:r>
          </a:p>
          <a:p>
            <a:endParaRPr lang="en-US" dirty="0">
              <a:solidFill>
                <a:srgbClr val="000000"/>
              </a:solidFill>
              <a:latin typeface="Helvetica Neue" charset="0"/>
            </a:endParaRPr>
          </a:p>
          <a:p>
            <a:pPr marL="285750" indent="-285750">
              <a:buFont typeface="Arial" charset="0"/>
              <a:buChar char="•"/>
            </a:pPr>
            <a:r>
              <a:rPr lang="en-US" dirty="0" smtClean="0">
                <a:solidFill>
                  <a:srgbClr val="000000"/>
                </a:solidFill>
                <a:latin typeface="Helvetica Neue" charset="0"/>
              </a:rPr>
              <a:t>TV </a:t>
            </a:r>
            <a:r>
              <a:rPr lang="en-US" dirty="0">
                <a:solidFill>
                  <a:srgbClr val="000000"/>
                </a:solidFill>
                <a:latin typeface="Helvetica Neue" charset="0"/>
              </a:rPr>
              <a:t>and Radio ad spending are both </a:t>
            </a:r>
            <a:r>
              <a:rPr lang="en-US" b="1" dirty="0">
                <a:solidFill>
                  <a:srgbClr val="000000"/>
                </a:solidFill>
                <a:latin typeface="Helvetica Neue" charset="0"/>
              </a:rPr>
              <a:t>positively associated</a:t>
            </a:r>
            <a:r>
              <a:rPr lang="en-US" dirty="0">
                <a:solidFill>
                  <a:srgbClr val="000000"/>
                </a:solidFill>
                <a:latin typeface="Helvetica Neue" charset="0"/>
              </a:rPr>
              <a:t> with Sales, whereas Newspaper ad spending is </a:t>
            </a:r>
            <a:r>
              <a:rPr lang="en-US" b="1" dirty="0">
                <a:solidFill>
                  <a:srgbClr val="000000"/>
                </a:solidFill>
                <a:latin typeface="Helvetica Neue" charset="0"/>
              </a:rPr>
              <a:t>slightly negatively associated</a:t>
            </a:r>
            <a:r>
              <a:rPr lang="en-US" dirty="0">
                <a:solidFill>
                  <a:srgbClr val="000000"/>
                </a:solidFill>
                <a:latin typeface="Helvetica Neue" charset="0"/>
              </a:rPr>
              <a:t> with Sales. (However, this is irrelevant since we have failed to reject the null hypothesis for Newspaper</a:t>
            </a:r>
            <a:r>
              <a:rPr lang="en-US" dirty="0" smtClean="0">
                <a:solidFill>
                  <a:srgbClr val="000000"/>
                </a:solidFill>
                <a:latin typeface="Helvetica Neue" charset="0"/>
              </a:rPr>
              <a:t>.)</a:t>
            </a:r>
          </a:p>
          <a:p>
            <a:endParaRPr lang="en-US" dirty="0">
              <a:solidFill>
                <a:srgbClr val="000000"/>
              </a:solidFill>
              <a:latin typeface="Helvetica Neue" charset="0"/>
            </a:endParaRPr>
          </a:p>
          <a:p>
            <a:pPr marL="285750" indent="-285750">
              <a:buFont typeface="Arial" charset="0"/>
              <a:buChar char="•"/>
            </a:pPr>
            <a:r>
              <a:rPr lang="en-US" dirty="0" smtClean="0">
                <a:solidFill>
                  <a:srgbClr val="000000"/>
                </a:solidFill>
                <a:latin typeface="Helvetica Neue" charset="0"/>
              </a:rPr>
              <a:t>This </a:t>
            </a:r>
            <a:r>
              <a:rPr lang="en-US" dirty="0">
                <a:solidFill>
                  <a:srgbClr val="000000"/>
                </a:solidFill>
                <a:latin typeface="Helvetica Neue" charset="0"/>
              </a:rPr>
              <a:t>model has a higher </a:t>
            </a:r>
            <a:r>
              <a:rPr lang="en-US" b="1" dirty="0">
                <a:solidFill>
                  <a:srgbClr val="000000"/>
                </a:solidFill>
                <a:latin typeface="Helvetica Neue" charset="0"/>
              </a:rPr>
              <a:t>R-squared</a:t>
            </a:r>
            <a:r>
              <a:rPr lang="en-US" dirty="0">
                <a:solidFill>
                  <a:srgbClr val="000000"/>
                </a:solidFill>
                <a:latin typeface="Helvetica Neue" charset="0"/>
              </a:rPr>
              <a:t> (0.897) than the previous model, which means that this model provides a better fit to the data than a model that only includes TV.</a:t>
            </a:r>
            <a:endParaRPr lang="en-US" b="0" i="0" dirty="0">
              <a:solidFill>
                <a:srgbClr val="000000"/>
              </a:solidFill>
              <a:effectLst/>
              <a:latin typeface="Helvetica Neue" charset="0"/>
            </a:endParaRPr>
          </a:p>
        </p:txBody>
      </p:sp>
    </p:spTree>
    <p:extLst>
      <p:ext uri="{BB962C8B-B14F-4D97-AF65-F5344CB8AC3E}">
        <p14:creationId xmlns:p14="http://schemas.microsoft.com/office/powerpoint/2010/main" val="185552700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4136389" cy="461665"/>
          </a:xfrm>
          <a:prstGeom prst="rect">
            <a:avLst/>
          </a:prstGeom>
          <a:noFill/>
        </p:spPr>
        <p:txBody>
          <a:bodyPr wrap="none" rtlCol="0">
            <a:spAutoFit/>
          </a:bodyPr>
          <a:lstStyle/>
          <a:p>
            <a:r>
              <a:rPr lang="en-US" sz="2400" b="1" dirty="0" smtClean="0"/>
              <a:t>Linear Regression – Hypothesis</a:t>
            </a:r>
            <a:endParaRPr lang="en-US" sz="2400" b="1" baseline="30000" dirty="0" smtClean="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800" y="1508987"/>
            <a:ext cx="8369300" cy="2044700"/>
          </a:xfrm>
          <a:prstGeom prst="rect">
            <a:avLst/>
          </a:prstGeom>
        </p:spPr>
      </p:pic>
    </p:spTree>
    <p:extLst>
      <p:ext uri="{BB962C8B-B14F-4D97-AF65-F5344CB8AC3E}">
        <p14:creationId xmlns:p14="http://schemas.microsoft.com/office/powerpoint/2010/main" val="34067965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97467"/>
            <a:ext cx="4136389" cy="461665"/>
          </a:xfrm>
          <a:prstGeom prst="rect">
            <a:avLst/>
          </a:prstGeom>
          <a:noFill/>
        </p:spPr>
        <p:txBody>
          <a:bodyPr wrap="none" rtlCol="0">
            <a:spAutoFit/>
          </a:bodyPr>
          <a:lstStyle/>
          <a:p>
            <a:r>
              <a:rPr lang="en-US" sz="2400" b="1" dirty="0" smtClean="0"/>
              <a:t>Linear Regression – Hypothesis</a:t>
            </a:r>
            <a:endParaRPr lang="en-US" sz="2400" b="1" baseline="30000" dirty="0" smtClean="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6700" y="2425700"/>
            <a:ext cx="9105900" cy="1993900"/>
          </a:xfrm>
          <a:prstGeom prst="rect">
            <a:avLst/>
          </a:prstGeom>
        </p:spPr>
      </p:pic>
    </p:spTree>
    <p:extLst>
      <p:ext uri="{BB962C8B-B14F-4D97-AF65-F5344CB8AC3E}">
        <p14:creationId xmlns:p14="http://schemas.microsoft.com/office/powerpoint/2010/main" val="18003973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660400"/>
            <a:ext cx="4376070" cy="461665"/>
          </a:xfrm>
          <a:prstGeom prst="rect">
            <a:avLst/>
          </a:prstGeom>
          <a:noFill/>
        </p:spPr>
        <p:txBody>
          <a:bodyPr wrap="none" rtlCol="0">
            <a:spAutoFit/>
          </a:bodyPr>
          <a:lstStyle/>
          <a:p>
            <a:r>
              <a:rPr lang="en-US" sz="2400" b="1" dirty="0" smtClean="0"/>
              <a:t>Supervised Learning - Regression</a:t>
            </a:r>
          </a:p>
        </p:txBody>
      </p:sp>
      <p:sp>
        <p:nvSpPr>
          <p:cNvPr id="3" name="TextBox 2"/>
          <p:cNvSpPr txBox="1"/>
          <p:nvPr/>
        </p:nvSpPr>
        <p:spPr>
          <a:xfrm>
            <a:off x="1320800" y="1059288"/>
            <a:ext cx="10227733" cy="646331"/>
          </a:xfrm>
          <a:prstGeom prst="rect">
            <a:avLst/>
          </a:prstGeom>
          <a:noFill/>
        </p:spPr>
        <p:txBody>
          <a:bodyPr wrap="square" rtlCol="0">
            <a:spAutoFit/>
          </a:bodyPr>
          <a:lstStyle/>
          <a:p>
            <a:r>
              <a:rPr lang="en-US" dirty="0"/>
              <a:t>Given data about the size of houses on the real estate market, try to predict their price. Price as a function of size is a continuous output, so this is a regression problem.</a:t>
            </a:r>
          </a:p>
        </p:txBody>
      </p:sp>
      <p:pic>
        <p:nvPicPr>
          <p:cNvPr id="6" name="Picture 5"/>
          <p:cNvPicPr>
            <a:picLocks noChangeAspect="1"/>
          </p:cNvPicPr>
          <p:nvPr/>
        </p:nvPicPr>
        <p:blipFill>
          <a:blip r:embed="rId4"/>
          <a:stretch>
            <a:fillRect/>
          </a:stretch>
        </p:blipFill>
        <p:spPr>
          <a:xfrm>
            <a:off x="2970602" y="2522238"/>
            <a:ext cx="5016500" cy="2747018"/>
          </a:xfrm>
          <a:prstGeom prst="rect">
            <a:avLst/>
          </a:prstGeom>
        </p:spPr>
      </p:pic>
    </p:spTree>
    <p:extLst>
      <p:ext uri="{BB962C8B-B14F-4D97-AF65-F5344CB8AC3E}">
        <p14:creationId xmlns:p14="http://schemas.microsoft.com/office/powerpoint/2010/main" val="12071194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812800"/>
            <a:ext cx="1568378" cy="461665"/>
          </a:xfrm>
          <a:prstGeom prst="rect">
            <a:avLst/>
          </a:prstGeom>
          <a:noFill/>
        </p:spPr>
        <p:txBody>
          <a:bodyPr wrap="none" rtlCol="0">
            <a:spAutoFit/>
          </a:bodyPr>
          <a:lstStyle/>
          <a:p>
            <a:r>
              <a:rPr lang="en-US" sz="2400" b="1" dirty="0" smtClean="0"/>
              <a:t>Regression</a:t>
            </a:r>
          </a:p>
        </p:txBody>
      </p:sp>
      <p:sp>
        <p:nvSpPr>
          <p:cNvPr id="3" name="TextBox 2"/>
          <p:cNvSpPr txBox="1"/>
          <p:nvPr/>
        </p:nvSpPr>
        <p:spPr>
          <a:xfrm>
            <a:off x="1320800" y="1492211"/>
            <a:ext cx="10007600" cy="3139321"/>
          </a:xfrm>
          <a:prstGeom prst="rect">
            <a:avLst/>
          </a:prstGeom>
          <a:noFill/>
        </p:spPr>
        <p:txBody>
          <a:bodyPr wrap="square" rtlCol="0">
            <a:spAutoFit/>
          </a:bodyPr>
          <a:lstStyle/>
          <a:p>
            <a:r>
              <a:rPr lang="en-US" dirty="0" smtClean="0"/>
              <a:t>Predicting value of “dependent variable” (say Y) for value of ”independent variable” (say X). </a:t>
            </a:r>
          </a:p>
          <a:p>
            <a:endParaRPr lang="en-US" dirty="0"/>
          </a:p>
          <a:p>
            <a:r>
              <a:rPr lang="en-US" dirty="0" smtClean="0"/>
              <a:t>Assumption is, Y varies with X</a:t>
            </a:r>
          </a:p>
          <a:p>
            <a:endParaRPr lang="en-US" dirty="0"/>
          </a:p>
          <a:p>
            <a:r>
              <a:rPr lang="en-US" dirty="0" smtClean="0"/>
              <a:t>We are predicting the values, there are going to be errors in predictions. </a:t>
            </a:r>
          </a:p>
          <a:p>
            <a:endParaRPr lang="en-US" dirty="0"/>
          </a:p>
          <a:p>
            <a:r>
              <a:rPr lang="en-US" dirty="0" smtClean="0"/>
              <a:t>Our goal is to minimize these errors. </a:t>
            </a:r>
          </a:p>
          <a:p>
            <a:endParaRPr lang="en-US" dirty="0"/>
          </a:p>
          <a:p>
            <a:r>
              <a:rPr lang="en-US" dirty="0" smtClean="0"/>
              <a:t>If actual Y = 10 and observed Y’ = 11, we have an error of |1| unit. Our goal should be to minimize this error, such that error tends to 0.</a:t>
            </a:r>
          </a:p>
          <a:p>
            <a:endParaRPr lang="en-US" dirty="0"/>
          </a:p>
        </p:txBody>
      </p:sp>
    </p:spTree>
    <p:extLst>
      <p:ext uri="{BB962C8B-B14F-4D97-AF65-F5344CB8AC3E}">
        <p14:creationId xmlns:p14="http://schemas.microsoft.com/office/powerpoint/2010/main" val="2525180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812800"/>
            <a:ext cx="2424382" cy="461665"/>
          </a:xfrm>
          <a:prstGeom prst="rect">
            <a:avLst/>
          </a:prstGeom>
          <a:noFill/>
        </p:spPr>
        <p:txBody>
          <a:bodyPr wrap="none" rtlCol="0">
            <a:spAutoFit/>
          </a:bodyPr>
          <a:lstStyle/>
          <a:p>
            <a:r>
              <a:rPr lang="en-US" sz="2400" b="1" dirty="0" smtClean="0"/>
              <a:t>Linear Regression</a:t>
            </a:r>
          </a:p>
        </p:txBody>
      </p:sp>
      <p:sp>
        <p:nvSpPr>
          <p:cNvPr id="3" name="TextBox 2"/>
          <p:cNvSpPr txBox="1"/>
          <p:nvPr/>
        </p:nvSpPr>
        <p:spPr>
          <a:xfrm>
            <a:off x="1320800" y="1492211"/>
            <a:ext cx="10007600" cy="1661993"/>
          </a:xfrm>
          <a:prstGeom prst="rect">
            <a:avLst/>
          </a:prstGeom>
          <a:noFill/>
        </p:spPr>
        <p:txBody>
          <a:bodyPr wrap="square" rtlCol="0">
            <a:spAutoFit/>
          </a:bodyPr>
          <a:lstStyle/>
          <a:p>
            <a:r>
              <a:rPr lang="en-US" dirty="0" smtClean="0"/>
              <a:t>When the relationship between independent variable and dependent variable is linear. </a:t>
            </a:r>
          </a:p>
          <a:p>
            <a:endParaRPr lang="en-US" dirty="0"/>
          </a:p>
          <a:p>
            <a:r>
              <a:rPr lang="en-US" sz="2400" b="1" dirty="0" smtClean="0"/>
              <a:t>Y = a + bX</a:t>
            </a:r>
          </a:p>
          <a:p>
            <a:endParaRPr lang="en-US" dirty="0"/>
          </a:p>
          <a:p>
            <a:r>
              <a:rPr lang="en-US" dirty="0" smtClean="0"/>
              <a:t>Estimated value </a:t>
            </a:r>
            <a:r>
              <a:rPr lang="en-US" sz="2400" b="1" dirty="0" smtClean="0"/>
              <a:t>Y</a:t>
            </a:r>
            <a:r>
              <a:rPr lang="en-US" sz="2400" b="1" baseline="-25000" dirty="0" smtClean="0"/>
              <a:t>i</a:t>
            </a:r>
            <a:r>
              <a:rPr lang="en-US" sz="2400" b="1" dirty="0" smtClean="0"/>
              <a:t> = a + bX</a:t>
            </a:r>
            <a:r>
              <a:rPr lang="en-US" sz="2400" b="1" baseline="-25000" dirty="0" smtClean="0"/>
              <a:t>i</a:t>
            </a:r>
            <a:r>
              <a:rPr lang="en-US" sz="2400" b="1" dirty="0" smtClean="0"/>
              <a:t> + e</a:t>
            </a:r>
            <a:r>
              <a:rPr lang="en-US" sz="2400" b="1" baseline="-25000" dirty="0" smtClean="0"/>
              <a:t>i</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03333" y="2493434"/>
            <a:ext cx="4116917" cy="3043766"/>
          </a:xfrm>
          <a:prstGeom prst="rect">
            <a:avLst/>
          </a:prstGeom>
        </p:spPr>
      </p:pic>
    </p:spTree>
    <p:extLst>
      <p:ext uri="{BB962C8B-B14F-4D97-AF65-F5344CB8AC3E}">
        <p14:creationId xmlns:p14="http://schemas.microsoft.com/office/powerpoint/2010/main" val="16601563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852810"/>
            <a:ext cx="12192000" cy="1005190"/>
          </a:xfrm>
          <a:prstGeom prst="rect">
            <a:avLst/>
          </a:prstGeom>
        </p:spPr>
      </p:pic>
      <p:sp>
        <p:nvSpPr>
          <p:cNvPr id="2" name="TextBox 1"/>
          <p:cNvSpPr txBox="1"/>
          <p:nvPr/>
        </p:nvSpPr>
        <p:spPr>
          <a:xfrm>
            <a:off x="1320800" y="812800"/>
            <a:ext cx="2424382" cy="461665"/>
          </a:xfrm>
          <a:prstGeom prst="rect">
            <a:avLst/>
          </a:prstGeom>
          <a:noFill/>
        </p:spPr>
        <p:txBody>
          <a:bodyPr wrap="none" rtlCol="0">
            <a:spAutoFit/>
          </a:bodyPr>
          <a:lstStyle/>
          <a:p>
            <a:r>
              <a:rPr lang="en-US" sz="2400" b="1" dirty="0" smtClean="0"/>
              <a:t>Linear Regression</a:t>
            </a:r>
          </a:p>
        </p:txBody>
      </p:sp>
      <p:sp>
        <p:nvSpPr>
          <p:cNvPr id="3" name="TextBox 2"/>
          <p:cNvSpPr txBox="1"/>
          <p:nvPr/>
        </p:nvSpPr>
        <p:spPr>
          <a:xfrm>
            <a:off x="1320800" y="1492211"/>
            <a:ext cx="10007600" cy="369332"/>
          </a:xfrm>
          <a:prstGeom prst="rect">
            <a:avLst/>
          </a:prstGeom>
          <a:noFill/>
        </p:spPr>
        <p:txBody>
          <a:bodyPr wrap="square" rtlCol="0">
            <a:spAutoFit/>
          </a:bodyPr>
          <a:lstStyle/>
          <a:p>
            <a:r>
              <a:rPr lang="en-US" dirty="0" smtClean="0"/>
              <a:t>If we optimize observed errors individually then other errors would increase in magnitude.</a:t>
            </a:r>
            <a:endParaRPr lang="en-US" baseline="-25000"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4733" y="2065800"/>
            <a:ext cx="5393267" cy="3779297"/>
          </a:xfrm>
          <a:prstGeom prst="rect">
            <a:avLst/>
          </a:prstGeom>
        </p:spPr>
      </p:pic>
    </p:spTree>
    <p:extLst>
      <p:ext uri="{BB962C8B-B14F-4D97-AF65-F5344CB8AC3E}">
        <p14:creationId xmlns:p14="http://schemas.microsoft.com/office/powerpoint/2010/main" val="5450417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9333</TotalTime>
  <Words>1195</Words>
  <Application>Microsoft Macintosh PowerPoint</Application>
  <PresentationFormat>Widescreen</PresentationFormat>
  <Paragraphs>292</Paragraphs>
  <Slides>55</Slides>
  <Notes>55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Calibri</vt:lpstr>
      <vt:lpstr>Calibri Light</vt:lpstr>
      <vt:lpstr>Cambria Math</vt:lpstr>
      <vt:lpstr>Helvetica Neue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200</cp:revision>
  <dcterms:created xsi:type="dcterms:W3CDTF">2016-09-19T12:17:07Z</dcterms:created>
  <dcterms:modified xsi:type="dcterms:W3CDTF">2017-03-27T05:24:08Z</dcterms:modified>
</cp:coreProperties>
</file>

<file path=docProps/thumbnail.jpeg>
</file>